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472" r:id="rId3"/>
    <p:sldId id="300" r:id="rId4"/>
    <p:sldId id="272" r:id="rId5"/>
    <p:sldId id="304" r:id="rId6"/>
    <p:sldId id="344" r:id="rId7"/>
    <p:sldId id="327" r:id="rId8"/>
    <p:sldId id="329" r:id="rId9"/>
    <p:sldId id="473" r:id="rId10"/>
    <p:sldId id="257" r:id="rId11"/>
    <p:sldId id="474" r:id="rId12"/>
    <p:sldId id="262" r:id="rId13"/>
    <p:sldId id="261" r:id="rId14"/>
    <p:sldId id="291" r:id="rId15"/>
    <p:sldId id="417" r:id="rId16"/>
    <p:sldId id="475" r:id="rId17"/>
    <p:sldId id="476" r:id="rId18"/>
    <p:sldId id="279" r:id="rId19"/>
    <p:sldId id="280" r:id="rId20"/>
    <p:sldId id="289" r:id="rId21"/>
    <p:sldId id="281" r:id="rId22"/>
    <p:sldId id="282" r:id="rId23"/>
    <p:sldId id="283" r:id="rId24"/>
    <p:sldId id="477" r:id="rId25"/>
    <p:sldId id="370" r:id="rId26"/>
    <p:sldId id="420" r:id="rId27"/>
    <p:sldId id="377" r:id="rId28"/>
    <p:sldId id="372" r:id="rId29"/>
    <p:sldId id="421" r:id="rId30"/>
    <p:sldId id="373" r:id="rId31"/>
    <p:sldId id="374" r:id="rId32"/>
    <p:sldId id="422"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3307" autoAdjust="0"/>
  </p:normalViewPr>
  <p:slideViewPr>
    <p:cSldViewPr snapToGrid="0" showGuides="1">
      <p:cViewPr varScale="1">
        <p:scale>
          <a:sx n="40" d="100"/>
          <a:sy n="40" d="100"/>
        </p:scale>
        <p:origin x="48" y="452"/>
      </p:cViewPr>
      <p:guideLst/>
    </p:cSldViewPr>
  </p:slideViewPr>
  <p:notesTextViewPr>
    <p:cViewPr>
      <p:scale>
        <a:sx n="1" d="1"/>
        <a:sy n="1" d="1"/>
      </p:scale>
      <p:origin x="0" y="0"/>
    </p:cViewPr>
  </p:notesTextViewPr>
  <p:sorterViewPr>
    <p:cViewPr>
      <p:scale>
        <a:sx n="50" d="100"/>
        <a:sy n="50" d="100"/>
      </p:scale>
      <p:origin x="0" y="-67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5B2FC-66F5-3C43-B135-D2370D68D00E}" type="doc">
      <dgm:prSet loTypeId="urn:microsoft.com/office/officeart/2005/8/layout/cycle3" loCatId="" qsTypeId="urn:microsoft.com/office/officeart/2005/8/quickstyle/simple3" qsCatId="simple" csTypeId="urn:microsoft.com/office/officeart/2005/8/colors/accent1_2" csCatId="accent1" phldr="1"/>
      <dgm:spPr/>
      <dgm:t>
        <a:bodyPr/>
        <a:lstStyle/>
        <a:p>
          <a:endParaRPr lang="en-US"/>
        </a:p>
      </dgm:t>
    </dgm:pt>
    <dgm:pt modelId="{8994A467-776D-6A43-A692-43F6C1251038}">
      <dgm:prSet phldrT="[Text]" custT="1"/>
      <dgm:spPr/>
      <dgm:t>
        <a:bodyPr/>
        <a:lstStyle/>
        <a:p>
          <a:r>
            <a:rPr lang="en-US" sz="1400" dirty="0"/>
            <a:t>Real-time actionable insight </a:t>
          </a:r>
        </a:p>
      </dgm:t>
    </dgm:pt>
    <dgm:pt modelId="{7970872E-3CF1-DC4D-9AFC-3263DC64C02E}" type="parTrans" cxnId="{F1B5055E-471D-E944-9DB1-E238FBBBF08B}">
      <dgm:prSet/>
      <dgm:spPr/>
      <dgm:t>
        <a:bodyPr/>
        <a:lstStyle/>
        <a:p>
          <a:endParaRPr lang="en-US"/>
        </a:p>
      </dgm:t>
    </dgm:pt>
    <dgm:pt modelId="{88370E83-E19C-8747-A559-53A1BEEECAB4}" type="sibTrans" cxnId="{F1B5055E-471D-E944-9DB1-E238FBBBF08B}">
      <dgm:prSet/>
      <dgm:spPr/>
      <dgm:t>
        <a:bodyPr/>
        <a:lstStyle/>
        <a:p>
          <a:endParaRPr lang="en-US"/>
        </a:p>
      </dgm:t>
    </dgm:pt>
    <dgm:pt modelId="{EE31A1C1-650F-C442-BA06-A9D21D357606}">
      <dgm:prSet phldrT="[Text]" custT="1"/>
      <dgm:spPr/>
      <dgm:t>
        <a:bodyPr/>
        <a:lstStyle/>
        <a:p>
          <a:r>
            <a:rPr lang="en-US" sz="1400" dirty="0"/>
            <a:t>Massive monitoring </a:t>
          </a:r>
        </a:p>
      </dgm:t>
    </dgm:pt>
    <dgm:pt modelId="{6CEB5364-E34E-F446-9022-1D51A2EB563A}" type="sibTrans" cxnId="{60A16556-01FD-8B49-A5DB-9F80B6E8D2E3}">
      <dgm:prSet/>
      <dgm:spPr/>
      <dgm:t>
        <a:bodyPr/>
        <a:lstStyle/>
        <a:p>
          <a:endParaRPr lang="en-US"/>
        </a:p>
      </dgm:t>
    </dgm:pt>
    <dgm:pt modelId="{0C26038A-5DCE-2840-90A9-9B30CDBB58F3}" type="parTrans" cxnId="{60A16556-01FD-8B49-A5DB-9F80B6E8D2E3}">
      <dgm:prSet/>
      <dgm:spPr/>
      <dgm:t>
        <a:bodyPr/>
        <a:lstStyle/>
        <a:p>
          <a:endParaRPr lang="en-US"/>
        </a:p>
      </dgm:t>
    </dgm:pt>
    <dgm:pt modelId="{C96ACD5B-9EC0-274B-99CE-DCE6B80231D6}">
      <dgm:prSet phldrT="[Text]" custT="1"/>
      <dgm:spPr/>
      <dgm:t>
        <a:bodyPr/>
        <a:lstStyle/>
        <a:p>
          <a:r>
            <a:rPr lang="en-US" sz="1400" dirty="0"/>
            <a:t>Observation</a:t>
          </a:r>
        </a:p>
      </dgm:t>
    </dgm:pt>
    <dgm:pt modelId="{D923E494-32F5-5543-BF2A-BA8D2794D18B}" type="parTrans" cxnId="{D8A0EC5A-2E58-DC47-B5D5-9276FFF1EFD3}">
      <dgm:prSet/>
      <dgm:spPr/>
      <dgm:t>
        <a:bodyPr/>
        <a:lstStyle/>
        <a:p>
          <a:endParaRPr lang="en-US"/>
        </a:p>
      </dgm:t>
    </dgm:pt>
    <dgm:pt modelId="{783856D0-7069-DE40-A97C-D8D618940D34}" type="sibTrans" cxnId="{D8A0EC5A-2E58-DC47-B5D5-9276FFF1EFD3}">
      <dgm:prSet/>
      <dgm:spPr/>
      <dgm:t>
        <a:bodyPr/>
        <a:lstStyle/>
        <a:p>
          <a:endParaRPr lang="en-US"/>
        </a:p>
      </dgm:t>
    </dgm:pt>
    <dgm:pt modelId="{64F263DD-6D94-0B40-AD59-321714AB019F}">
      <dgm:prSet phldrT="[Text]" custT="1"/>
      <dgm:spPr/>
      <dgm:t>
        <a:bodyPr/>
        <a:lstStyle/>
        <a:p>
          <a:r>
            <a:rPr lang="en-US" sz="1400" dirty="0"/>
            <a:t>Performance and optimization</a:t>
          </a:r>
        </a:p>
      </dgm:t>
    </dgm:pt>
    <dgm:pt modelId="{0033A3A1-0AE8-5A42-BA8E-4616CDAB78D9}" type="parTrans" cxnId="{C109ED5C-9922-5F43-A931-7D140E32A9D7}">
      <dgm:prSet/>
      <dgm:spPr/>
      <dgm:t>
        <a:bodyPr/>
        <a:lstStyle/>
        <a:p>
          <a:endParaRPr lang="en-US"/>
        </a:p>
      </dgm:t>
    </dgm:pt>
    <dgm:pt modelId="{B2E3F13A-D564-334E-B379-F1073F6DB94E}" type="sibTrans" cxnId="{C109ED5C-9922-5F43-A931-7D140E32A9D7}">
      <dgm:prSet/>
      <dgm:spPr/>
      <dgm:t>
        <a:bodyPr/>
        <a:lstStyle/>
        <a:p>
          <a:endParaRPr lang="en-US"/>
        </a:p>
      </dgm:t>
    </dgm:pt>
    <dgm:pt modelId="{63ED7454-826B-EA4E-9787-E100FCEE3136}">
      <dgm:prSet phldrT="[Text]" custT="1"/>
      <dgm:spPr/>
      <dgm:t>
        <a:bodyPr/>
        <a:lstStyle/>
        <a:p>
          <a:r>
            <a:rPr lang="en-US" sz="1400" dirty="0"/>
            <a:t>Proactive and predictive</a:t>
          </a:r>
        </a:p>
      </dgm:t>
    </dgm:pt>
    <dgm:pt modelId="{57E2A2F3-29E6-F64C-912C-45347C770941}" type="parTrans" cxnId="{7810220C-15FA-1445-A76F-B57F53A9F1E7}">
      <dgm:prSet/>
      <dgm:spPr/>
      <dgm:t>
        <a:bodyPr/>
        <a:lstStyle/>
        <a:p>
          <a:endParaRPr lang="en-US"/>
        </a:p>
      </dgm:t>
    </dgm:pt>
    <dgm:pt modelId="{BADDAB14-9A7D-8E4E-8A26-AF1520D602E9}" type="sibTrans" cxnId="{7810220C-15FA-1445-A76F-B57F53A9F1E7}">
      <dgm:prSet/>
      <dgm:spPr/>
      <dgm:t>
        <a:bodyPr/>
        <a:lstStyle/>
        <a:p>
          <a:endParaRPr lang="en-US"/>
        </a:p>
      </dgm:t>
    </dgm:pt>
    <dgm:pt modelId="{7257A41C-90FD-3B4D-B494-326B7AD51C48}">
      <dgm:prSet phldrT="[Text]" custT="1"/>
      <dgm:spPr/>
      <dgm:t>
        <a:bodyPr/>
        <a:lstStyle/>
        <a:p>
          <a:r>
            <a:rPr lang="en-US" sz="1400" dirty="0"/>
            <a:t>Prescriptive and descriptive</a:t>
          </a:r>
        </a:p>
      </dgm:t>
    </dgm:pt>
    <dgm:pt modelId="{B5A27D78-288B-9548-9919-D072453DBE1B}" type="parTrans" cxnId="{0DA6FEB2-1155-8547-B2F9-41BC5CEB9891}">
      <dgm:prSet/>
      <dgm:spPr/>
      <dgm:t>
        <a:bodyPr/>
        <a:lstStyle/>
        <a:p>
          <a:endParaRPr lang="en-US"/>
        </a:p>
      </dgm:t>
    </dgm:pt>
    <dgm:pt modelId="{0E9D8EEA-9C67-5648-A07C-31C8455F45B7}" type="sibTrans" cxnId="{0DA6FEB2-1155-8547-B2F9-41BC5CEB9891}">
      <dgm:prSet/>
      <dgm:spPr/>
      <dgm:t>
        <a:bodyPr/>
        <a:lstStyle/>
        <a:p>
          <a:endParaRPr lang="en-US"/>
        </a:p>
      </dgm:t>
    </dgm:pt>
    <dgm:pt modelId="{E5E8FCA7-1179-C24E-BBBC-4D92E472E7FB}" type="pres">
      <dgm:prSet presAssocID="{51C5B2FC-66F5-3C43-B135-D2370D68D00E}" presName="Name0" presStyleCnt="0">
        <dgm:presLayoutVars>
          <dgm:dir/>
          <dgm:resizeHandles val="exact"/>
        </dgm:presLayoutVars>
      </dgm:prSet>
      <dgm:spPr/>
    </dgm:pt>
    <dgm:pt modelId="{36E982A7-493F-BC44-A141-6D35827325F9}" type="pres">
      <dgm:prSet presAssocID="{51C5B2FC-66F5-3C43-B135-D2370D68D00E}" presName="cycle" presStyleCnt="0"/>
      <dgm:spPr/>
    </dgm:pt>
    <dgm:pt modelId="{E29DFB91-1D31-1B4A-9F8F-F8B5A234F4DA}" type="pres">
      <dgm:prSet presAssocID="{EE31A1C1-650F-C442-BA06-A9D21D357606}" presName="nodeFirstNode" presStyleLbl="node1" presStyleIdx="0" presStyleCnt="6">
        <dgm:presLayoutVars>
          <dgm:bulletEnabled val="1"/>
        </dgm:presLayoutVars>
      </dgm:prSet>
      <dgm:spPr/>
    </dgm:pt>
    <dgm:pt modelId="{31223B71-57AE-6346-B727-0510AADDD5DC}" type="pres">
      <dgm:prSet presAssocID="{6CEB5364-E34E-F446-9022-1D51A2EB563A}" presName="sibTransFirstNode" presStyleLbl="bgShp" presStyleIdx="0" presStyleCnt="1"/>
      <dgm:spPr/>
    </dgm:pt>
    <dgm:pt modelId="{C1171485-13D5-B841-A3AF-2E31A5842E1A}" type="pres">
      <dgm:prSet presAssocID="{8994A467-776D-6A43-A692-43F6C1251038}" presName="nodeFollowingNodes" presStyleLbl="node1" presStyleIdx="1" presStyleCnt="6" custRadScaleRad="167162" custRadScaleInc="11327">
        <dgm:presLayoutVars>
          <dgm:bulletEnabled val="1"/>
        </dgm:presLayoutVars>
      </dgm:prSet>
      <dgm:spPr/>
    </dgm:pt>
    <dgm:pt modelId="{F9037C23-BA42-3C4C-82FE-BC006D3C95C6}" type="pres">
      <dgm:prSet presAssocID="{C96ACD5B-9EC0-274B-99CE-DCE6B80231D6}" presName="nodeFollowingNodes" presStyleLbl="node1" presStyleIdx="2" presStyleCnt="6" custRadScaleRad="148650" custRadScaleInc="-10258">
        <dgm:presLayoutVars>
          <dgm:bulletEnabled val="1"/>
        </dgm:presLayoutVars>
      </dgm:prSet>
      <dgm:spPr/>
    </dgm:pt>
    <dgm:pt modelId="{A4B393A7-ED16-C74E-A0E7-8A93DBD617D8}" type="pres">
      <dgm:prSet presAssocID="{64F263DD-6D94-0B40-AD59-321714AB019F}" presName="nodeFollowingNodes" presStyleLbl="node1" presStyleIdx="3" presStyleCnt="6">
        <dgm:presLayoutVars>
          <dgm:bulletEnabled val="1"/>
        </dgm:presLayoutVars>
      </dgm:prSet>
      <dgm:spPr/>
    </dgm:pt>
    <dgm:pt modelId="{C8D83D34-0193-0C48-9958-71E2948E3152}" type="pres">
      <dgm:prSet presAssocID="{63ED7454-826B-EA4E-9787-E100FCEE3136}" presName="nodeFollowingNodes" presStyleLbl="node1" presStyleIdx="4" presStyleCnt="6" custRadScaleRad="158512" custRadScaleInc="17793">
        <dgm:presLayoutVars>
          <dgm:bulletEnabled val="1"/>
        </dgm:presLayoutVars>
      </dgm:prSet>
      <dgm:spPr/>
    </dgm:pt>
    <dgm:pt modelId="{5B231D5C-3F26-B54E-9B66-C6320815E4DB}" type="pres">
      <dgm:prSet presAssocID="{7257A41C-90FD-3B4D-B494-326B7AD51C48}" presName="nodeFollowingNodes" presStyleLbl="node1" presStyleIdx="5" presStyleCnt="6" custRadScaleRad="162080" custRadScaleInc="477">
        <dgm:presLayoutVars>
          <dgm:bulletEnabled val="1"/>
        </dgm:presLayoutVars>
      </dgm:prSet>
      <dgm:spPr/>
    </dgm:pt>
  </dgm:ptLst>
  <dgm:cxnLst>
    <dgm:cxn modelId="{8E833F00-CE38-4AF3-91F3-EABDF008D087}" type="presOf" srcId="{EE31A1C1-650F-C442-BA06-A9D21D357606}" destId="{E29DFB91-1D31-1B4A-9F8F-F8B5A234F4DA}" srcOrd="0" destOrd="0" presId="urn:microsoft.com/office/officeart/2005/8/layout/cycle3"/>
    <dgm:cxn modelId="{920D4300-8452-4C05-B6C9-7001DDF5DEF6}" type="presOf" srcId="{64F263DD-6D94-0B40-AD59-321714AB019F}" destId="{A4B393A7-ED16-C74E-A0E7-8A93DBD617D8}" srcOrd="0" destOrd="0" presId="urn:microsoft.com/office/officeart/2005/8/layout/cycle3"/>
    <dgm:cxn modelId="{7810220C-15FA-1445-A76F-B57F53A9F1E7}" srcId="{51C5B2FC-66F5-3C43-B135-D2370D68D00E}" destId="{63ED7454-826B-EA4E-9787-E100FCEE3136}" srcOrd="4" destOrd="0" parTransId="{57E2A2F3-29E6-F64C-912C-45347C770941}" sibTransId="{BADDAB14-9A7D-8E4E-8A26-AF1520D602E9}"/>
    <dgm:cxn modelId="{B7EE1815-6041-47D6-B36C-5A06BD44B746}" type="presOf" srcId="{6CEB5364-E34E-F446-9022-1D51A2EB563A}" destId="{31223B71-57AE-6346-B727-0510AADDD5DC}" srcOrd="0" destOrd="0" presId="urn:microsoft.com/office/officeart/2005/8/layout/cycle3"/>
    <dgm:cxn modelId="{BB82F617-199A-47E1-99A5-0F3E19E92AA2}" type="presOf" srcId="{51C5B2FC-66F5-3C43-B135-D2370D68D00E}" destId="{E5E8FCA7-1179-C24E-BBBC-4D92E472E7FB}" srcOrd="0" destOrd="0" presId="urn:microsoft.com/office/officeart/2005/8/layout/cycle3"/>
    <dgm:cxn modelId="{6415402A-DAF1-45D4-9E64-7A7AD86389C8}" type="presOf" srcId="{7257A41C-90FD-3B4D-B494-326B7AD51C48}" destId="{5B231D5C-3F26-B54E-9B66-C6320815E4DB}" srcOrd="0" destOrd="0" presId="urn:microsoft.com/office/officeart/2005/8/layout/cycle3"/>
    <dgm:cxn modelId="{9C5D9E3E-A0AE-4F21-A4C8-F41F299C28DA}" type="presOf" srcId="{8994A467-776D-6A43-A692-43F6C1251038}" destId="{C1171485-13D5-B841-A3AF-2E31A5842E1A}" srcOrd="0" destOrd="0" presId="urn:microsoft.com/office/officeart/2005/8/layout/cycle3"/>
    <dgm:cxn modelId="{C109ED5C-9922-5F43-A931-7D140E32A9D7}" srcId="{51C5B2FC-66F5-3C43-B135-D2370D68D00E}" destId="{64F263DD-6D94-0B40-AD59-321714AB019F}" srcOrd="3" destOrd="0" parTransId="{0033A3A1-0AE8-5A42-BA8E-4616CDAB78D9}" sibTransId="{B2E3F13A-D564-334E-B379-F1073F6DB94E}"/>
    <dgm:cxn modelId="{F1B5055E-471D-E944-9DB1-E238FBBBF08B}" srcId="{51C5B2FC-66F5-3C43-B135-D2370D68D00E}" destId="{8994A467-776D-6A43-A692-43F6C1251038}" srcOrd="1" destOrd="0" parTransId="{7970872E-3CF1-DC4D-9AFC-3263DC64C02E}" sibTransId="{88370E83-E19C-8747-A559-53A1BEEECAB4}"/>
    <dgm:cxn modelId="{60A16556-01FD-8B49-A5DB-9F80B6E8D2E3}" srcId="{51C5B2FC-66F5-3C43-B135-D2370D68D00E}" destId="{EE31A1C1-650F-C442-BA06-A9D21D357606}" srcOrd="0" destOrd="0" parTransId="{0C26038A-5DCE-2840-90A9-9B30CDBB58F3}" sibTransId="{6CEB5364-E34E-F446-9022-1D51A2EB563A}"/>
    <dgm:cxn modelId="{520DCF78-7F32-426F-896C-C18AFC1841F2}" type="presOf" srcId="{63ED7454-826B-EA4E-9787-E100FCEE3136}" destId="{C8D83D34-0193-0C48-9958-71E2948E3152}" srcOrd="0" destOrd="0" presId="urn:microsoft.com/office/officeart/2005/8/layout/cycle3"/>
    <dgm:cxn modelId="{D8A0EC5A-2E58-DC47-B5D5-9276FFF1EFD3}" srcId="{51C5B2FC-66F5-3C43-B135-D2370D68D00E}" destId="{C96ACD5B-9EC0-274B-99CE-DCE6B80231D6}" srcOrd="2" destOrd="0" parTransId="{D923E494-32F5-5543-BF2A-BA8D2794D18B}" sibTransId="{783856D0-7069-DE40-A97C-D8D618940D34}"/>
    <dgm:cxn modelId="{0DA6FEB2-1155-8547-B2F9-41BC5CEB9891}" srcId="{51C5B2FC-66F5-3C43-B135-D2370D68D00E}" destId="{7257A41C-90FD-3B4D-B494-326B7AD51C48}" srcOrd="5" destOrd="0" parTransId="{B5A27D78-288B-9548-9919-D072453DBE1B}" sibTransId="{0E9D8EEA-9C67-5648-A07C-31C8455F45B7}"/>
    <dgm:cxn modelId="{B89314E9-7755-4012-A04D-9D17E87F3266}" type="presOf" srcId="{C96ACD5B-9EC0-274B-99CE-DCE6B80231D6}" destId="{F9037C23-BA42-3C4C-82FE-BC006D3C95C6}" srcOrd="0" destOrd="0" presId="urn:microsoft.com/office/officeart/2005/8/layout/cycle3"/>
    <dgm:cxn modelId="{4C02356B-A62F-49EE-BC28-037DDD6BFD57}" type="presParOf" srcId="{E5E8FCA7-1179-C24E-BBBC-4D92E472E7FB}" destId="{36E982A7-493F-BC44-A141-6D35827325F9}" srcOrd="0" destOrd="0" presId="urn:microsoft.com/office/officeart/2005/8/layout/cycle3"/>
    <dgm:cxn modelId="{25173CC8-F37F-4279-8BC1-A4BBCFC5EFDC}" type="presParOf" srcId="{36E982A7-493F-BC44-A141-6D35827325F9}" destId="{E29DFB91-1D31-1B4A-9F8F-F8B5A234F4DA}" srcOrd="0" destOrd="0" presId="urn:microsoft.com/office/officeart/2005/8/layout/cycle3"/>
    <dgm:cxn modelId="{4A0CCC03-4673-400A-9B69-26195DF085C2}" type="presParOf" srcId="{36E982A7-493F-BC44-A141-6D35827325F9}" destId="{31223B71-57AE-6346-B727-0510AADDD5DC}" srcOrd="1" destOrd="0" presId="urn:microsoft.com/office/officeart/2005/8/layout/cycle3"/>
    <dgm:cxn modelId="{97ABB503-0D7B-4BE2-8B0A-C545C4463CDD}" type="presParOf" srcId="{36E982A7-493F-BC44-A141-6D35827325F9}" destId="{C1171485-13D5-B841-A3AF-2E31A5842E1A}" srcOrd="2" destOrd="0" presId="urn:microsoft.com/office/officeart/2005/8/layout/cycle3"/>
    <dgm:cxn modelId="{5E38FC99-9EEF-41E6-82D9-77193CB17446}" type="presParOf" srcId="{36E982A7-493F-BC44-A141-6D35827325F9}" destId="{F9037C23-BA42-3C4C-82FE-BC006D3C95C6}" srcOrd="3" destOrd="0" presId="urn:microsoft.com/office/officeart/2005/8/layout/cycle3"/>
    <dgm:cxn modelId="{D6BA51BD-689F-439F-82A5-4F6E28EC6FA9}" type="presParOf" srcId="{36E982A7-493F-BC44-A141-6D35827325F9}" destId="{A4B393A7-ED16-C74E-A0E7-8A93DBD617D8}" srcOrd="4" destOrd="0" presId="urn:microsoft.com/office/officeart/2005/8/layout/cycle3"/>
    <dgm:cxn modelId="{2630EAB9-3F6B-4BF5-A7AD-A8EA6EC01073}" type="presParOf" srcId="{36E982A7-493F-BC44-A141-6D35827325F9}" destId="{C8D83D34-0193-0C48-9958-71E2948E3152}" srcOrd="5" destOrd="0" presId="urn:microsoft.com/office/officeart/2005/8/layout/cycle3"/>
    <dgm:cxn modelId="{AAFF1DA6-2F69-475B-A5CE-9D0ABFC5AD8B}" type="presParOf" srcId="{36E982A7-493F-BC44-A141-6D35827325F9}" destId="{5B231D5C-3F26-B54E-9B66-C6320815E4DB}"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23B71-57AE-6346-B727-0510AADDD5DC}">
      <dsp:nvSpPr>
        <dsp:cNvPr id="0" name=""/>
        <dsp:cNvSpPr/>
      </dsp:nvSpPr>
      <dsp:spPr>
        <a:xfrm>
          <a:off x="978604" y="-5290"/>
          <a:ext cx="4178995" cy="4178995"/>
        </a:xfrm>
        <a:prstGeom prst="circularArrow">
          <a:avLst>
            <a:gd name="adj1" fmla="val 5274"/>
            <a:gd name="adj2" fmla="val 312630"/>
            <a:gd name="adj3" fmla="val 14262284"/>
            <a:gd name="adj4" fmla="val 17107061"/>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29DFB91-1D31-1B4A-9F8F-F8B5A234F4DA}">
      <dsp:nvSpPr>
        <dsp:cNvPr id="0" name=""/>
        <dsp:cNvSpPr/>
      </dsp:nvSpPr>
      <dsp:spPr>
        <a:xfrm>
          <a:off x="2289091" y="337"/>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Massive monitoring </a:t>
          </a:r>
        </a:p>
      </dsp:txBody>
      <dsp:txXfrm>
        <a:off x="2327119" y="38365"/>
        <a:ext cx="1481964" cy="702954"/>
      </dsp:txXfrm>
    </dsp:sp>
    <dsp:sp modelId="{C1171485-13D5-B841-A3AF-2E31A5842E1A}">
      <dsp:nvSpPr>
        <dsp:cNvPr id="0" name=""/>
        <dsp:cNvSpPr/>
      </dsp:nvSpPr>
      <dsp:spPr>
        <a:xfrm>
          <a:off x="4578183" y="535110"/>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Real-time actionable insight </a:t>
          </a:r>
        </a:p>
      </dsp:txBody>
      <dsp:txXfrm>
        <a:off x="4616211" y="573138"/>
        <a:ext cx="1481964" cy="702954"/>
      </dsp:txXfrm>
    </dsp:sp>
    <dsp:sp modelId="{F9037C23-BA42-3C4C-82FE-BC006D3C95C6}">
      <dsp:nvSpPr>
        <dsp:cNvPr id="0" name=""/>
        <dsp:cNvSpPr/>
      </dsp:nvSpPr>
      <dsp:spPr>
        <a:xfrm>
          <a:off x="4578183" y="2749720"/>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Observation</a:t>
          </a:r>
        </a:p>
      </dsp:txBody>
      <dsp:txXfrm>
        <a:off x="4616211" y="2787748"/>
        <a:ext cx="1481964" cy="702954"/>
      </dsp:txXfrm>
    </dsp:sp>
    <dsp:sp modelId="{A4B393A7-ED16-C74E-A0E7-8A93DBD617D8}">
      <dsp:nvSpPr>
        <dsp:cNvPr id="0" name=""/>
        <dsp:cNvSpPr/>
      </dsp:nvSpPr>
      <dsp:spPr>
        <a:xfrm>
          <a:off x="2289091" y="3391003"/>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 and optimization</a:t>
          </a:r>
        </a:p>
      </dsp:txBody>
      <dsp:txXfrm>
        <a:off x="2327119" y="3429031"/>
        <a:ext cx="1481964" cy="702954"/>
      </dsp:txXfrm>
    </dsp:sp>
    <dsp:sp modelId="{C8D83D34-0193-0C48-9958-71E2948E3152}">
      <dsp:nvSpPr>
        <dsp:cNvPr id="0" name=""/>
        <dsp:cNvSpPr/>
      </dsp:nvSpPr>
      <dsp:spPr>
        <a:xfrm>
          <a:off x="0" y="2652113"/>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Proactive and predictive</a:t>
          </a:r>
        </a:p>
      </dsp:txBody>
      <dsp:txXfrm>
        <a:off x="38028" y="2690141"/>
        <a:ext cx="1481964" cy="702954"/>
      </dsp:txXfrm>
    </dsp:sp>
    <dsp:sp modelId="{5B231D5C-3F26-B54E-9B66-C6320815E4DB}">
      <dsp:nvSpPr>
        <dsp:cNvPr id="0" name=""/>
        <dsp:cNvSpPr/>
      </dsp:nvSpPr>
      <dsp:spPr>
        <a:xfrm>
          <a:off x="0" y="311596"/>
          <a:ext cx="1558020" cy="7790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Prescriptive and descriptive</a:t>
          </a:r>
        </a:p>
      </dsp:txBody>
      <dsp:txXfrm>
        <a:off x="38028" y="349624"/>
        <a:ext cx="1481964" cy="70295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68E27-3B3C-4749-976F-1A15454649CD}" type="datetimeFigureOut">
              <a:rPr lang="en-US" smtClean="0"/>
              <a:t>7/14/2019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5132A-78AD-40BB-8955-314F5A933148}" type="slidenum">
              <a:rPr lang="en-US" smtClean="0"/>
              <a:t>‹#›</a:t>
            </a:fld>
            <a:endParaRPr lang="en-US"/>
          </a:p>
        </p:txBody>
      </p:sp>
    </p:spTree>
    <p:extLst>
      <p:ext uri="{BB962C8B-B14F-4D97-AF65-F5344CB8AC3E}">
        <p14:creationId xmlns:p14="http://schemas.microsoft.com/office/powerpoint/2010/main" val="1957217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72DE5E9-E990-47EE-A358-7786AD6533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defRPr>
            </a:lvl1pPr>
            <a:lvl2pPr marL="739775" indent="-284163" defTabSz="930275">
              <a:spcBef>
                <a:spcPct val="30000"/>
              </a:spcBef>
              <a:defRPr sz="1200">
                <a:solidFill>
                  <a:schemeClr val="tx1"/>
                </a:solidFill>
                <a:latin typeface="Times New Roman" panose="02020603050405020304" pitchFamily="18" charset="0"/>
              </a:defRPr>
            </a:lvl2pPr>
            <a:lvl3pPr marL="1141413" indent="-227013" defTabSz="930275">
              <a:spcBef>
                <a:spcPct val="30000"/>
              </a:spcBef>
              <a:defRPr sz="1200">
                <a:solidFill>
                  <a:schemeClr val="tx1"/>
                </a:solidFill>
                <a:latin typeface="Times New Roman" panose="02020603050405020304" pitchFamily="18" charset="0"/>
              </a:defRPr>
            </a:lvl3pPr>
            <a:lvl4pPr marL="1597025" indent="-227013" defTabSz="930275">
              <a:spcBef>
                <a:spcPct val="30000"/>
              </a:spcBef>
              <a:defRPr sz="1200">
                <a:solidFill>
                  <a:schemeClr val="tx1"/>
                </a:solidFill>
                <a:latin typeface="Times New Roman" panose="02020603050405020304" pitchFamily="18" charset="0"/>
              </a:defRPr>
            </a:lvl4pPr>
            <a:lvl5pPr marL="2054225" indent="-227013" defTabSz="930275">
              <a:spcBef>
                <a:spcPct val="30000"/>
              </a:spcBef>
              <a:defRPr sz="1200">
                <a:solidFill>
                  <a:schemeClr val="tx1"/>
                </a:solidFill>
                <a:latin typeface="Times New Roman" panose="02020603050405020304" pitchFamily="18" charset="0"/>
              </a:defRPr>
            </a:lvl5pPr>
            <a:lvl6pPr marL="2511425" indent="-227013"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68625" indent="-227013"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5825" indent="-227013"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3025" indent="-227013"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26F8AE-45AA-456B-90F8-EEFD40FF13E1}" type="slidenum">
              <a:rPr lang="en-US" altLang="en-US" smtClean="0">
                <a:solidFill>
                  <a:srgbClr val="000000"/>
                </a:solidFill>
                <a:latin typeface="Arial" panose="020B0604020202020204" pitchFamily="34" charset="0"/>
                <a:ea typeface="ＭＳ Ｐゴシック" panose="020B0600070205080204" pitchFamily="34" charset="-128"/>
              </a:rPr>
              <a:pPr>
                <a:spcBef>
                  <a:spcPct val="0"/>
                </a:spcBef>
              </a:pPr>
              <a:t>3</a:t>
            </a:fld>
            <a:endParaRPr lang="en-US" altLang="en-US">
              <a:solidFill>
                <a:srgbClr val="000000"/>
              </a:solidFill>
              <a:latin typeface="Arial" panose="020B0604020202020204" pitchFamily="34" charset="0"/>
              <a:ea typeface="ＭＳ Ｐゴシック" panose="020B0600070205080204" pitchFamily="34" charset="-128"/>
            </a:endParaRPr>
          </a:p>
        </p:txBody>
      </p:sp>
      <p:sp>
        <p:nvSpPr>
          <p:cNvPr id="39939" name="Rectangle 2">
            <a:extLst>
              <a:ext uri="{FF2B5EF4-FFF2-40B4-BE49-F238E27FC236}">
                <a16:creationId xmlns:a16="http://schemas.microsoft.com/office/drawing/2014/main" id="{FE855E47-586F-4C3F-97DD-DD21D1ABE3A3}"/>
              </a:ext>
            </a:extLst>
          </p:cNvPr>
          <p:cNvSpPr>
            <a:spLocks noGrp="1" noRot="1" noChangeAspect="1" noChangeArrowheads="1" noTextEdit="1"/>
          </p:cNvSpPr>
          <p:nvPr>
            <p:ph type="sldImg"/>
          </p:nvPr>
        </p:nvSpPr>
        <p:spPr>
          <a:xfrm>
            <a:off x="1181100" y="698500"/>
            <a:ext cx="4640263" cy="3479800"/>
          </a:xfrm>
          <a:ln/>
        </p:spPr>
      </p:sp>
      <p:sp>
        <p:nvSpPr>
          <p:cNvPr id="39940" name="Rectangle 3">
            <a:extLst>
              <a:ext uri="{FF2B5EF4-FFF2-40B4-BE49-F238E27FC236}">
                <a16:creationId xmlns:a16="http://schemas.microsoft.com/office/drawing/2014/main" id="{ED7BAF53-68AE-4B84-BB8E-5C752CE74575}"/>
              </a:ext>
            </a:extLst>
          </p:cNvPr>
          <p:cNvSpPr>
            <a:spLocks noGrp="1" noChangeArrowheads="1"/>
          </p:cNvSpPr>
          <p:nvPr>
            <p:ph type="body" idx="1"/>
          </p:nvPr>
        </p:nvSpPr>
        <p:spPr>
          <a:xfrm>
            <a:off x="935038" y="4408488"/>
            <a:ext cx="5127625" cy="4176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19" rIns="91440" bIns="45719"/>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defRPr>
            </a:lvl1pPr>
            <a:lvl2pPr marL="755650" indent="-290513" defTabSz="930275">
              <a:spcBef>
                <a:spcPct val="30000"/>
              </a:spcBef>
              <a:defRPr sz="1200">
                <a:solidFill>
                  <a:schemeClr val="tx1"/>
                </a:solidFill>
                <a:latin typeface="Times New Roman" panose="02020603050405020304" pitchFamily="18" charset="0"/>
              </a:defRPr>
            </a:lvl2pPr>
            <a:lvl3pPr marL="1162050" indent="-231775" defTabSz="930275">
              <a:spcBef>
                <a:spcPct val="30000"/>
              </a:spcBef>
              <a:defRPr sz="1200">
                <a:solidFill>
                  <a:schemeClr val="tx1"/>
                </a:solidFill>
                <a:latin typeface="Times New Roman" panose="02020603050405020304" pitchFamily="18" charset="0"/>
              </a:defRPr>
            </a:lvl3pPr>
            <a:lvl4pPr marL="1627188" indent="-231775" defTabSz="930275">
              <a:spcBef>
                <a:spcPct val="30000"/>
              </a:spcBef>
              <a:defRPr sz="1200">
                <a:solidFill>
                  <a:schemeClr val="tx1"/>
                </a:solidFill>
                <a:latin typeface="Times New Roman" panose="02020603050405020304" pitchFamily="18" charset="0"/>
              </a:defRPr>
            </a:lvl4pPr>
            <a:lvl5pPr marL="2092325" indent="-231775" defTabSz="930275">
              <a:spcBef>
                <a:spcPct val="30000"/>
              </a:spcBef>
              <a:defRPr sz="1200">
                <a:solidFill>
                  <a:schemeClr val="tx1"/>
                </a:solidFill>
                <a:latin typeface="Times New Roman" panose="02020603050405020304" pitchFamily="18" charset="0"/>
              </a:defRPr>
            </a:lvl5pPr>
            <a:lvl6pPr marL="2549525" indent="-231775"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3006725" indent="-231775"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63925" indent="-231775"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921125" indent="-231775"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44345A-045C-4B01-BDB0-93C2115CA99C}" type="slidenum">
              <a:rPr lang="en-US" altLang="en-US">
                <a:latin typeface="Arial" panose="020B0604020202020204" pitchFamily="34" charset="0"/>
                <a:ea typeface="ＭＳ Ｐゴシック" panose="020B0600070205080204" pitchFamily="34" charset="-128"/>
              </a:rPr>
              <a:pPr>
                <a:spcBef>
                  <a:spcPct val="0"/>
                </a:spcBef>
              </a:pPr>
              <a:t>4</a:t>
            </a:fld>
            <a:endParaRPr lang="en-US" altLang="en-US">
              <a:latin typeface="Arial" panose="020B0604020202020204" pitchFamily="34" charset="0"/>
              <a:ea typeface="ＭＳ Ｐゴシック" panose="020B0600070205080204" pitchFamily="34" charset="-128"/>
            </a:endParaRPr>
          </a:p>
        </p:txBody>
      </p:sp>
      <p:sp>
        <p:nvSpPr>
          <p:cNvPr id="41987" name="Slide Image Placeholder 1"/>
          <p:cNvSpPr>
            <a:spLocks noGrp="1" noRot="1" noChangeAspect="1" noTextEdit="1"/>
          </p:cNvSpPr>
          <p:nvPr>
            <p:ph type="sldImg"/>
          </p:nvPr>
        </p:nvSpPr>
        <p:spPr>
          <a:ln/>
        </p:spPr>
      </p:sp>
      <p:sp>
        <p:nvSpPr>
          <p:cNvPr id="41988" name="Notes Placeholder 2"/>
          <p:cNvSpPr>
            <a:spLocks noGrp="1"/>
          </p:cNvSpPr>
          <p:nvPr>
            <p:ph type="body" idx="1"/>
          </p:nvPr>
        </p:nvSpPr>
        <p:spPr>
          <a:xfrm>
            <a:off x="223838" y="4410075"/>
            <a:ext cx="6480175" cy="5391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4" tIns="46490" rIns="92984" bIns="46490">
            <a:spAutoFit/>
          </a:bodyPr>
          <a:lstStyle/>
          <a:p>
            <a:r>
              <a:rPr lang="en-CA" altLang="en-US" sz="1000">
                <a:latin typeface="Calibri" panose="020F0502020204030204" pitchFamily="34" charset="0"/>
                <a:ea typeface="ＭＳ Ｐゴシック" panose="020B0600070205080204" pitchFamily="34" charset="-128"/>
              </a:rPr>
              <a:t>Obviously, there are many other forms of data. Let’s start with the hottest topic associated with Big Data today: social networks. Twitter generates about 12 terabytes a day of tweet data – which is every single day. Now, keep in mind, these numbers are hard to keep accurate, so the point is that they’re </a:t>
            </a:r>
            <a:r>
              <a:rPr lang="en-CA" altLang="en-US" sz="1000" b="1">
                <a:latin typeface="Calibri" panose="020F0502020204030204" pitchFamily="34" charset="0"/>
                <a:ea typeface="ＭＳ Ｐゴシック" panose="020B0600070205080204" pitchFamily="34" charset="-128"/>
              </a:rPr>
              <a:t>big</a:t>
            </a:r>
            <a:r>
              <a:rPr lang="en-CA" altLang="en-US" sz="1000">
                <a:latin typeface="Calibri" panose="020F0502020204030204" pitchFamily="34" charset="0"/>
                <a:ea typeface="ＭＳ Ｐゴシック" panose="020B0600070205080204" pitchFamily="34" charset="-128"/>
              </a:rPr>
              <a:t>, right?</a:t>
            </a:r>
            <a:r>
              <a:rPr lang="en-CA" altLang="en-US" sz="1000" b="1">
                <a:latin typeface="Calibri" panose="020F0502020204030204" pitchFamily="34" charset="0"/>
                <a:ea typeface="ＭＳ Ｐゴシック" panose="020B0600070205080204" pitchFamily="34" charset="-128"/>
              </a:rPr>
              <a:t> </a:t>
            </a:r>
            <a:r>
              <a:rPr lang="en-CA" altLang="en-US" sz="1000">
                <a:latin typeface="Calibri" panose="020F0502020204030204" pitchFamily="34" charset="0"/>
                <a:ea typeface="ＭＳ Ｐゴシック" panose="020B0600070205080204" pitchFamily="34" charset="-128"/>
              </a:rPr>
              <a:t>So don’t fixate on the actual number because they change all the time and realize that even if these numbers are out of date by 2 years, it’s at a point where it’s too staggering to handle exclusively using traditional approaches.</a:t>
            </a:r>
          </a:p>
          <a:p>
            <a:endParaRPr lang="en-CA" altLang="en-US" sz="1000">
              <a:latin typeface="Calibri" panose="020F0502020204030204" pitchFamily="34" charset="0"/>
              <a:ea typeface="ＭＳ Ｐゴシック" panose="020B0600070205080204" pitchFamily="34" charset="-128"/>
            </a:endParaRPr>
          </a:p>
          <a:p>
            <a:r>
              <a:rPr lang="en-CA" altLang="en-US" sz="1000">
                <a:latin typeface="Calibri" panose="020F0502020204030204" pitchFamily="34" charset="0"/>
                <a:ea typeface="ＭＳ Ｐゴシック" panose="020B0600070205080204" pitchFamily="34" charset="-128"/>
              </a:rPr>
              <a:t>+CLICK+</a:t>
            </a:r>
          </a:p>
          <a:p>
            <a:r>
              <a:rPr lang="en-CA" altLang="en-US" sz="1000">
                <a:latin typeface="Calibri" panose="020F0502020204030204" pitchFamily="34" charset="0"/>
                <a:ea typeface="ＭＳ Ｐゴシック" panose="020B0600070205080204" pitchFamily="34" charset="-128"/>
              </a:rPr>
              <a:t>Facebook over a year ago was generating 25 terabytes of log data every day (</a:t>
            </a:r>
            <a:r>
              <a:rPr lang="en-US" altLang="en-US" sz="1000">
                <a:latin typeface="Calibri" panose="020F0502020204030204" pitchFamily="34" charset="0"/>
                <a:ea typeface="ＭＳ Ｐゴシック" panose="020B0600070205080204" pitchFamily="34" charset="-128"/>
              </a:rPr>
              <a:t>Facebook log data reference: http://www.datacenterknowledge.com/archives/2009/04/17/a-look-inside-facebooks-data-center/</a:t>
            </a:r>
          </a:p>
          <a:p>
            <a:r>
              <a:rPr lang="en-CA" altLang="en-US" sz="1000">
                <a:latin typeface="Calibri" panose="020F0502020204030204" pitchFamily="34" charset="0"/>
                <a:ea typeface="ＭＳ Ｐゴシック" panose="020B0600070205080204" pitchFamily="34" charset="-128"/>
              </a:rPr>
              <a:t>) and probably about 7 to 8 terabytes of data that goes up on the Internet. </a:t>
            </a:r>
          </a:p>
          <a:p>
            <a:endParaRPr lang="en-CA" altLang="en-US" sz="1000">
              <a:latin typeface="Calibri" panose="020F0502020204030204" pitchFamily="34" charset="0"/>
              <a:ea typeface="ＭＳ Ｐゴシック" panose="020B0600070205080204" pitchFamily="34" charset="-128"/>
            </a:endParaRPr>
          </a:p>
          <a:p>
            <a:r>
              <a:rPr lang="en-CA" altLang="en-US" sz="1000">
                <a:latin typeface="Calibri" panose="020F0502020204030204" pitchFamily="34" charset="0"/>
                <a:ea typeface="ＭＳ Ｐゴシック" panose="020B0600070205080204" pitchFamily="34" charset="-128"/>
              </a:rPr>
              <a:t>+CLICK+</a:t>
            </a:r>
          </a:p>
          <a:p>
            <a:r>
              <a:rPr lang="en-CA" altLang="en-US" sz="1000">
                <a:latin typeface="Calibri" panose="020F0502020204030204" pitchFamily="34" charset="0"/>
                <a:ea typeface="ＭＳ Ｐゴシック" panose="020B0600070205080204" pitchFamily="34" charset="-128"/>
              </a:rPr>
              <a:t>Google, who knows?  Look at Google Plus, YouTube, Google Maps, and all that kind of stuff. So that’s the left hand of this chart – the social network layer.</a:t>
            </a:r>
          </a:p>
          <a:p>
            <a:endParaRPr lang="en-CA" altLang="en-US" sz="1000">
              <a:latin typeface="Calibri" panose="020F0502020204030204" pitchFamily="34" charset="0"/>
              <a:ea typeface="ＭＳ Ｐゴシック" panose="020B0600070205080204" pitchFamily="34" charset="-128"/>
            </a:endParaRPr>
          </a:p>
          <a:p>
            <a:r>
              <a:rPr lang="en-CA" altLang="en-US" sz="1000">
                <a:latin typeface="Calibri" panose="020F0502020204030204" pitchFamily="34" charset="0"/>
                <a:ea typeface="ＭＳ Ｐゴシック" panose="020B0600070205080204" pitchFamily="34" charset="-128"/>
              </a:rPr>
              <a:t>+CLICK+</a:t>
            </a:r>
          </a:p>
          <a:p>
            <a:r>
              <a:rPr lang="en-CA" altLang="en-US" sz="1000">
                <a:latin typeface="Calibri" panose="020F0502020204030204" pitchFamily="34" charset="0"/>
                <a:ea typeface="ＭＳ Ｐゴシック" panose="020B0600070205080204" pitchFamily="34" charset="-128"/>
              </a:rPr>
              <a:t>Now let’s get back to instrumentation: there are massive amounts of proliferated technologies that allow us to be more interconnected than in the history of the world – and it just isn’t P2P (people to people) interconnections, it’s M2M (machine to machine) as well. Again, with these numbers, who cares what the current number is, I try to keep them updated, but it’s the point that even if they are out of date, it’s almost unimaginable how large these numbers are. Over 4.6 billion camera phones that leverage built-in GPD to tag your location or your photos, purpose built GPS devices, smart metres. If you recall the bridge that collapsed in Minneapolis a number of years ago in the USA, it was rebuilt with smart sensors inside it that measure the contraction of the concrete based on weather conditions, ice build up, and so much more. </a:t>
            </a:r>
          </a:p>
          <a:p>
            <a:endParaRPr lang="en-CA" altLang="en-US" sz="1000">
              <a:latin typeface="Calibri" panose="020F0502020204030204" pitchFamily="34" charset="0"/>
              <a:ea typeface="ＭＳ Ｐゴシック" panose="020B0600070205080204" pitchFamily="34" charset="-128"/>
            </a:endParaRPr>
          </a:p>
          <a:p>
            <a:r>
              <a:rPr lang="en-CA" altLang="en-US" sz="1000">
                <a:latin typeface="Calibri" panose="020F0502020204030204" pitchFamily="34" charset="0"/>
                <a:ea typeface="ＭＳ Ｐゴシック" panose="020B0600070205080204" pitchFamily="34" charset="-128"/>
              </a:rPr>
              <a:t>So I didn’t realise how true it was when Sam P launched Smart Planet: I thought it was a marketing play. But truly the world is more instrumented, interconnected, and intelligent than it’s ever been before and this capability allows us to address new problems and gain new insight never before thought possible and that’s what the Big Data opportunity is going to be all about!</a:t>
            </a:r>
          </a:p>
          <a:p>
            <a:endParaRPr lang="en-US" altLang="en-US" sz="1000">
              <a:latin typeface="Calibri" panose="020F0502020204030204" pitchFamily="34" charset="0"/>
              <a:ea typeface="ＭＳ Ｐゴシック" panose="020B0600070205080204" pitchFamily="34" charset="-128"/>
            </a:endParaRPr>
          </a:p>
        </p:txBody>
      </p:sp>
      <p:sp>
        <p:nvSpPr>
          <p:cNvPr id="41989" name="Slide Number Placeholder 3"/>
          <p:cNvSpPr txBox="1">
            <a:spLocks noGrp="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4" tIns="46490" rIns="92984" bIns="46490" anchor="b"/>
          <a:lstStyle>
            <a:lvl1pPr defTabSz="930275">
              <a:spcBef>
                <a:spcPct val="30000"/>
              </a:spcBef>
              <a:defRPr sz="1200">
                <a:solidFill>
                  <a:schemeClr val="tx1"/>
                </a:solidFill>
                <a:latin typeface="Times New Roman" panose="02020603050405020304" pitchFamily="18" charset="0"/>
              </a:defRPr>
            </a:lvl1pPr>
            <a:lvl2pPr marL="757238" indent="-292100" defTabSz="930275">
              <a:spcBef>
                <a:spcPct val="30000"/>
              </a:spcBef>
              <a:defRPr sz="1200">
                <a:solidFill>
                  <a:schemeClr val="tx1"/>
                </a:solidFill>
                <a:latin typeface="Times New Roman" panose="02020603050405020304" pitchFamily="18" charset="0"/>
              </a:defRPr>
            </a:lvl2pPr>
            <a:lvl3pPr marL="1165225" indent="-233363" defTabSz="930275">
              <a:spcBef>
                <a:spcPct val="30000"/>
              </a:spcBef>
              <a:defRPr sz="1200">
                <a:solidFill>
                  <a:schemeClr val="tx1"/>
                </a:solidFill>
                <a:latin typeface="Times New Roman" panose="02020603050405020304" pitchFamily="18" charset="0"/>
              </a:defRPr>
            </a:lvl3pPr>
            <a:lvl4pPr marL="1630363" indent="-233363" defTabSz="930275">
              <a:spcBef>
                <a:spcPct val="30000"/>
              </a:spcBef>
              <a:defRPr sz="1200">
                <a:solidFill>
                  <a:schemeClr val="tx1"/>
                </a:solidFill>
                <a:latin typeface="Times New Roman" panose="02020603050405020304" pitchFamily="18" charset="0"/>
              </a:defRPr>
            </a:lvl4pPr>
            <a:lvl5pPr marL="2097088" indent="-233363" defTabSz="930275">
              <a:spcBef>
                <a:spcPct val="30000"/>
              </a:spcBef>
              <a:defRPr sz="1200">
                <a:solidFill>
                  <a:schemeClr val="tx1"/>
                </a:solidFill>
                <a:latin typeface="Times New Roman" panose="02020603050405020304" pitchFamily="18" charset="0"/>
              </a:defRPr>
            </a:lvl5pPr>
            <a:lvl6pPr marL="2554288" indent="-233363"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3011488" indent="-233363"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68688" indent="-233363"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925888" indent="-233363"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B673D9E0-DAA9-4560-BF04-81D2CC28CD0C}" type="slidenum">
              <a:rPr lang="en-US" altLang="en-US">
                <a:latin typeface="Arial" panose="020B0604020202020204" pitchFamily="34" charset="0"/>
                <a:ea typeface="ＭＳ Ｐゴシック" panose="020B0600070205080204" pitchFamily="34" charset="-128"/>
              </a:rPr>
              <a:pPr algn="r" eaLnBrk="1" hangingPunct="1">
                <a:spcBef>
                  <a:spcPct val="0"/>
                </a:spcBef>
              </a:pPr>
              <a:t>4</a:t>
            </a:fld>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8041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BA84F45-6EAF-460C-887F-216DEF904F69}"/>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E154FF9E-2FCA-42A9-89D2-5BE55D78F1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http://www.manufacturers.com.tw/trades_newsinfo.php?id=3355 Source of file</a:t>
            </a:r>
          </a:p>
          <a:p>
            <a:endParaRPr lang="en-US" altLang="en-US"/>
          </a:p>
        </p:txBody>
      </p:sp>
      <p:sp>
        <p:nvSpPr>
          <p:cNvPr id="17412" name="Slide Number Placeholder 3">
            <a:extLst>
              <a:ext uri="{FF2B5EF4-FFF2-40B4-BE49-F238E27FC236}">
                <a16:creationId xmlns:a16="http://schemas.microsoft.com/office/drawing/2014/main" id="{BE8393F7-BB19-4370-BF97-F21793A042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defRPr>
            </a:lvl1pPr>
            <a:lvl2pPr marL="755650" indent="-290513" defTabSz="930275">
              <a:spcBef>
                <a:spcPct val="30000"/>
              </a:spcBef>
              <a:defRPr sz="1200">
                <a:solidFill>
                  <a:schemeClr val="tx1"/>
                </a:solidFill>
                <a:latin typeface="Times New Roman" panose="02020603050405020304" pitchFamily="18" charset="0"/>
              </a:defRPr>
            </a:lvl2pPr>
            <a:lvl3pPr marL="1162050" indent="-231775" defTabSz="930275">
              <a:spcBef>
                <a:spcPct val="30000"/>
              </a:spcBef>
              <a:defRPr sz="1200">
                <a:solidFill>
                  <a:schemeClr val="tx1"/>
                </a:solidFill>
                <a:latin typeface="Times New Roman" panose="02020603050405020304" pitchFamily="18" charset="0"/>
              </a:defRPr>
            </a:lvl3pPr>
            <a:lvl4pPr marL="1627188" indent="-231775" defTabSz="930275">
              <a:spcBef>
                <a:spcPct val="30000"/>
              </a:spcBef>
              <a:defRPr sz="1200">
                <a:solidFill>
                  <a:schemeClr val="tx1"/>
                </a:solidFill>
                <a:latin typeface="Times New Roman" panose="02020603050405020304" pitchFamily="18" charset="0"/>
              </a:defRPr>
            </a:lvl4pPr>
            <a:lvl5pPr marL="2092325" indent="-231775" defTabSz="930275">
              <a:spcBef>
                <a:spcPct val="30000"/>
              </a:spcBef>
              <a:defRPr sz="1200">
                <a:solidFill>
                  <a:schemeClr val="tx1"/>
                </a:solidFill>
                <a:latin typeface="Times New Roman" panose="02020603050405020304" pitchFamily="18" charset="0"/>
              </a:defRPr>
            </a:lvl5pPr>
            <a:lvl6pPr marL="2549525" indent="-231775"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3006725" indent="-231775"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63925" indent="-231775"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921125" indent="-231775"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354C792-53A1-4942-8BC0-6E86F994A946}" type="slidenum">
              <a:rPr lang="en-US" altLang="en-US">
                <a:latin typeface="Times" panose="02020603050405020304" pitchFamily="18" charset="0"/>
              </a:rPr>
              <a:pPr>
                <a:spcBef>
                  <a:spcPct val="0"/>
                </a:spcBef>
              </a:pPr>
              <a:t>7</a:t>
            </a:fld>
            <a:endParaRPr lang="en-US" altLang="en-US">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Shape 69">
            <a:extLst>
              <a:ext uri="{FF2B5EF4-FFF2-40B4-BE49-F238E27FC236}">
                <a16:creationId xmlns:a16="http://schemas.microsoft.com/office/drawing/2014/main" id="{307E3DBC-117A-4064-91BD-947CE97B0F94}"/>
              </a:ext>
            </a:extLst>
          </p:cNvPr>
          <p:cNvSpPr>
            <a:spLocks noGrp="1" noRot="1" noChangeAspect="1" noTextEdit="1"/>
          </p:cNvSpPr>
          <p:nvPr>
            <p:ph type="sldImg" idx="2"/>
          </p:nvPr>
        </p:nvSpPr>
        <p:spPr>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20483" name="Shape 70">
            <a:extLst>
              <a:ext uri="{FF2B5EF4-FFF2-40B4-BE49-F238E27FC236}">
                <a16:creationId xmlns:a16="http://schemas.microsoft.com/office/drawing/2014/main" id="{90602F6B-9854-4C19-8DA8-9838B32975AB}"/>
              </a:ext>
            </a:extLst>
          </p:cNvPr>
          <p:cNvSpPr>
            <a:spLocks noGrp="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16" tIns="93016" rIns="93016" bIns="93016"/>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5132A-78AD-40BB-8955-314F5A933148}" type="slidenum">
              <a:rPr lang="en-US" smtClean="0"/>
              <a:t>13</a:t>
            </a:fld>
            <a:endParaRPr lang="en-US"/>
          </a:p>
        </p:txBody>
      </p:sp>
    </p:spTree>
    <p:extLst>
      <p:ext uri="{BB962C8B-B14F-4D97-AF65-F5344CB8AC3E}">
        <p14:creationId xmlns:p14="http://schemas.microsoft.com/office/powerpoint/2010/main" val="234432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2) in particular, one of the key objective of researchers should be to  contextualize data within a research context;  data in itself is not meaningful. Meaning, relevance and affordances of data are  relative to a context: e.g. how does it help us understand the climate change, mindfulness of cell phone users, effectiveness of decision making in public administration, mutation of genes and etc.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3) Data is not neutral; it may reflect or even reinforce biases already existing around us. For example matchmaking process in online platforms (e.g. Airbnb or </a:t>
            </a:r>
            <a:r>
              <a:rPr lang="en-US" sz="1200" b="0" i="0" u="none" strike="noStrike" cap="none" dirty="0" err="1">
                <a:solidFill>
                  <a:schemeClr val="dk1"/>
                </a:solidFill>
                <a:effectLst/>
                <a:latin typeface="Calibri"/>
                <a:ea typeface="Calibri"/>
                <a:cs typeface="Calibri"/>
                <a:sym typeface="Calibri"/>
              </a:rPr>
              <a:t>TaskRabbit</a:t>
            </a:r>
            <a:r>
              <a:rPr lang="en-US" sz="1200" b="0" i="0" u="none" strike="noStrike" cap="none" dirty="0">
                <a:solidFill>
                  <a:schemeClr val="dk1"/>
                </a:solidFill>
                <a:effectLst/>
                <a:latin typeface="Calibri"/>
                <a:ea typeface="Calibri"/>
                <a:cs typeface="Calibri"/>
                <a:sym typeface="Calibri"/>
              </a:rPr>
              <a:t>) is susceptible to biases, such as social bias against certain races or genders in rating and review data, and this bias can be easily fed back into the recommendation and search algorithms. For these reasons, researchers need to attend to these extant biases or divergent ways of interpreting data.</a:t>
            </a:r>
          </a:p>
          <a:p>
            <a:r>
              <a:rPr lang="en-US" sz="1200" b="0" i="0" u="none" strike="noStrike" cap="none" dirty="0">
                <a:solidFill>
                  <a:schemeClr val="dk1"/>
                </a:solidFill>
                <a:effectLst/>
                <a:latin typeface="Calibri"/>
                <a:ea typeface="Calibri"/>
                <a:cs typeface="Calibri"/>
                <a:sym typeface="Calibri"/>
              </a:rPr>
              <a:t>4) data is brought to bear through a sociotechnical process. Data that shape our lives are increasingly digital and mediated by a broad diversity of digital technologies (e.g., fitness activity tracking or social media); these technologies are carrier of data; and it is almost impossible to separate data from it digital carriers. However these technologies are not the only driver of how people put data into use. As noted above, all levels of context closely impact the way data interact with technology (e.g., relevance of Fitbit data is greatly dependent on already existing conditions of individuals and their current motivations to lose weight and </a:t>
            </a:r>
            <a:r>
              <a:rPr lang="en-US" sz="1200" b="0" i="0" u="none" strike="noStrike" cap="none" dirty="0" err="1">
                <a:solidFill>
                  <a:schemeClr val="dk1"/>
                </a:solidFill>
                <a:effectLst/>
                <a:latin typeface="Calibri"/>
                <a:ea typeface="Calibri"/>
                <a:cs typeface="Calibri"/>
                <a:sym typeface="Calibri"/>
              </a:rPr>
              <a:t>etc</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012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FD0E8-BEF7-5040-AA06-A51BF9D20E9A}" type="slidenum">
              <a:rPr lang="en-US" smtClean="0"/>
              <a:t>16</a:t>
            </a:fld>
            <a:endParaRPr lang="en-US"/>
          </a:p>
        </p:txBody>
      </p:sp>
    </p:spTree>
    <p:extLst>
      <p:ext uri="{BB962C8B-B14F-4D97-AF65-F5344CB8AC3E}">
        <p14:creationId xmlns:p14="http://schemas.microsoft.com/office/powerpoint/2010/main" val="129097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328448F-C17F-4138-B69C-BB53F04BBC80}"/>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E2023E6C-588A-4D27-A5F8-AC4898A0F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2772" name="Slide Number Placeholder 3">
            <a:extLst>
              <a:ext uri="{FF2B5EF4-FFF2-40B4-BE49-F238E27FC236}">
                <a16:creationId xmlns:a16="http://schemas.microsoft.com/office/drawing/2014/main" id="{D2DD9DE4-8A14-4710-A0D5-EE31FBD53D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EE556FB1-CF65-4449-AFD4-C8150D6AD235}" type="slidenum">
              <a:rPr lang="en-US" altLang="en-US" sz="1200" smtClean="0"/>
              <a:pPr/>
              <a:t>27</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package" Target="../embeddings/Microsoft_Word_Document.docx"/><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8201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3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865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1ACA7C44-57B2-456D-8E77-CBE660FE82DA}" type="slidenum">
              <a:rPr lang="en-US" altLang="en-US"/>
              <a:pPr>
                <a:defRPr/>
              </a:pPr>
              <a:t>‹#›</a:t>
            </a:fld>
            <a:endParaRPr lang="en-US" altLang="en-US"/>
          </a:p>
        </p:txBody>
      </p:sp>
    </p:spTree>
    <p:extLst>
      <p:ext uri="{BB962C8B-B14F-4D97-AF65-F5344CB8AC3E}">
        <p14:creationId xmlns:p14="http://schemas.microsoft.com/office/powerpoint/2010/main" val="935374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15600" y="1536633"/>
            <a:ext cx="11360800" cy="45552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23">
            <a:extLst>
              <a:ext uri="{FF2B5EF4-FFF2-40B4-BE49-F238E27FC236}">
                <a16:creationId xmlns:a16="http://schemas.microsoft.com/office/drawing/2014/main" id="{DB67D067-98BA-4F78-B692-879C1F72D3C5}"/>
              </a:ext>
            </a:extLst>
          </p:cNvPr>
          <p:cNvSpPr txBox="1">
            <a:spLocks noGrp="1"/>
          </p:cNvSpPr>
          <p:nvPr>
            <p:ph type="sldNum" idx="10"/>
          </p:nvPr>
        </p:nvSpPr>
        <p:spPr>
          <a:xfrm>
            <a:off x="11319934" y="6242051"/>
            <a:ext cx="732367" cy="523875"/>
          </a:xfrm>
        </p:spPr>
        <p:txBody>
          <a:bodyPr lIns="91425" tIns="91425" rIns="91425" bIns="91425" anchor="ctr">
            <a:noAutofit/>
          </a:bodyPr>
          <a:lstStyle>
            <a:lvl1pPr>
              <a:defRPr smtClean="0"/>
            </a:lvl1pPr>
          </a:lstStyle>
          <a:p>
            <a:pPr>
              <a:defRPr/>
            </a:pPr>
            <a:fld id="{A6029625-7DD6-4D10-99F5-44C9735D991E}" type="slidenum">
              <a:rPr lang="en-US" altLang="en-US"/>
              <a:pPr>
                <a:defRPr/>
              </a:pPr>
              <a:t>‹#›</a:t>
            </a:fld>
            <a:endParaRPr lang="en-US" altLang="en-US"/>
          </a:p>
        </p:txBody>
      </p:sp>
    </p:spTree>
    <p:extLst>
      <p:ext uri="{BB962C8B-B14F-4D97-AF65-F5344CB8AC3E}">
        <p14:creationId xmlns:p14="http://schemas.microsoft.com/office/powerpoint/2010/main" val="245888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329737" y="6476666"/>
            <a:ext cx="862263" cy="38133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53" y="6201872"/>
            <a:ext cx="4186989" cy="571907"/>
          </a:xfrm>
          <a:prstGeom prst="rect">
            <a:avLst/>
          </a:prstGeom>
        </p:spPr>
      </p:pic>
      <p:pic>
        <p:nvPicPr>
          <p:cNvPr id="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292160" y="6257745"/>
            <a:ext cx="2035072" cy="49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8"/>
          <p:cNvGraphicFramePr>
            <a:graphicFrameLocks noChangeAspect="1"/>
          </p:cNvGraphicFramePr>
          <p:nvPr userDrawn="1">
            <p:extLst/>
          </p:nvPr>
        </p:nvGraphicFramePr>
        <p:xfrm>
          <a:off x="4428438" y="6148137"/>
          <a:ext cx="2393467" cy="709863"/>
        </p:xfrm>
        <a:graphic>
          <a:graphicData uri="http://schemas.openxmlformats.org/presentationml/2006/ole">
            <mc:AlternateContent xmlns:mc="http://schemas.openxmlformats.org/markup-compatibility/2006">
              <mc:Choice xmlns:v="urn:schemas-microsoft-com:vml" Requires="v">
                <p:oleObj spid="_x0000_s2061" name="Document" r:id="rId5" imgW="5943600" imgH="1752600" progId="Word.Document.12">
                  <p:embed/>
                </p:oleObj>
              </mc:Choice>
              <mc:Fallback>
                <p:oleObj name="Document" r:id="rId5" imgW="5943600" imgH="1752600" progId="Word.Document.12">
                  <p:embed/>
                  <p:pic>
                    <p:nvPicPr>
                      <p:cNvPr id="9" name="Object 8"/>
                      <p:cNvPicPr/>
                      <p:nvPr/>
                    </p:nvPicPr>
                    <p:blipFill>
                      <a:blip r:embed="rId6"/>
                      <a:stretch>
                        <a:fillRect/>
                      </a:stretch>
                    </p:blipFill>
                    <p:spPr>
                      <a:xfrm>
                        <a:off x="4428438" y="6148137"/>
                        <a:ext cx="2393467" cy="709863"/>
                      </a:xfrm>
                      <a:prstGeom prst="rect">
                        <a:avLst/>
                      </a:prstGeom>
                    </p:spPr>
                  </p:pic>
                </p:oleObj>
              </mc:Fallback>
            </mc:AlternateContent>
          </a:graphicData>
        </a:graphic>
      </p:graphicFrame>
    </p:spTree>
    <p:extLst>
      <p:ext uri="{BB962C8B-B14F-4D97-AF65-F5344CB8AC3E}">
        <p14:creationId xmlns:p14="http://schemas.microsoft.com/office/powerpoint/2010/main" val="309544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02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7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560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48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834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28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70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package" Target="../embeddings/Microsoft_Word_Document.docx"/><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03BE6E6-F3ED-4C8D-856C-5003E9B089B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311BBA-5BCB-4FC6-ADDF-702A9D29746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6253" y="6201872"/>
            <a:ext cx="4186989" cy="571907"/>
          </a:xfrm>
          <a:prstGeom prst="rect">
            <a:avLst/>
          </a:prstGeom>
        </p:spPr>
      </p:pic>
      <p:graphicFrame>
        <p:nvGraphicFramePr>
          <p:cNvPr id="8" name="Object 7"/>
          <p:cNvGraphicFramePr>
            <a:graphicFrameLocks noChangeAspect="1"/>
          </p:cNvGraphicFramePr>
          <p:nvPr userDrawn="1">
            <p:extLst/>
          </p:nvPr>
        </p:nvGraphicFramePr>
        <p:xfrm>
          <a:off x="4428438" y="6148137"/>
          <a:ext cx="2393467" cy="709863"/>
        </p:xfrm>
        <a:graphic>
          <a:graphicData uri="http://schemas.openxmlformats.org/presentationml/2006/ole">
            <mc:AlternateContent xmlns:mc="http://schemas.openxmlformats.org/markup-compatibility/2006">
              <mc:Choice xmlns:v="urn:schemas-microsoft-com:vml" Requires="v">
                <p:oleObj spid="_x0000_s1038" name="Document" r:id="rId17" imgW="5943600" imgH="1752600" progId="Word.Document.12">
                  <p:embed/>
                </p:oleObj>
              </mc:Choice>
              <mc:Fallback>
                <p:oleObj name="Document" r:id="rId17" imgW="5943600" imgH="1752600" progId="Word.Document.12">
                  <p:embed/>
                  <p:pic>
                    <p:nvPicPr>
                      <p:cNvPr id="8" name="Object 7"/>
                      <p:cNvPicPr/>
                      <p:nvPr/>
                    </p:nvPicPr>
                    <p:blipFill>
                      <a:blip r:embed="rId18"/>
                      <a:stretch>
                        <a:fillRect/>
                      </a:stretch>
                    </p:blipFill>
                    <p:spPr>
                      <a:xfrm>
                        <a:off x="4428438" y="6148137"/>
                        <a:ext cx="2393467" cy="709863"/>
                      </a:xfrm>
                      <a:prstGeom prst="rect">
                        <a:avLst/>
                      </a:prstGeom>
                    </p:spPr>
                  </p:pic>
                </p:oleObj>
              </mc:Fallback>
            </mc:AlternateContent>
          </a:graphicData>
        </a:graphic>
      </p:graphicFrame>
      <p:pic>
        <p:nvPicPr>
          <p:cNvPr id="9" name="Picture 3"/>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5292160" y="6257745"/>
            <a:ext cx="2035072" cy="49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974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jpg"/><Relationship Id="rId3" Type="http://schemas.openxmlformats.org/officeDocument/2006/relationships/image" Target="../media/image22.jpeg"/><Relationship Id="rId21" Type="http://schemas.openxmlformats.org/officeDocument/2006/relationships/image" Target="../media/image40.jp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jpg"/></Relationships>
</file>

<file path=ppt/slides/_rels/slide14.xml.rels><?xml version="1.0" encoding="UTF-8" standalone="yes"?>
<Relationships xmlns="http://schemas.openxmlformats.org/package/2006/relationships"><Relationship Id="rId3" Type="http://schemas.openxmlformats.org/officeDocument/2006/relationships/hyperlink" Target="https://bpr.berkeley.edu/2016/11/06/what-happens-to-the-workers-the-economic-implications-of-the-technological-revolu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8.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jpe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41"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Framework</a:t>
            </a:r>
          </a:p>
        </p:txBody>
      </p:sp>
      <p:sp>
        <p:nvSpPr>
          <p:cNvPr id="3" name="Subtitle 2"/>
          <p:cNvSpPr>
            <a:spLocks noGrp="1"/>
          </p:cNvSpPr>
          <p:nvPr>
            <p:ph type="subTitle" idx="1"/>
          </p:nvPr>
        </p:nvSpPr>
        <p:spPr/>
        <p:txBody>
          <a:bodyPr/>
          <a:lstStyle/>
          <a:p>
            <a:r>
              <a:rPr lang="en-US" dirty="0"/>
              <a:t>Raja</a:t>
            </a:r>
          </a:p>
        </p:txBody>
      </p:sp>
    </p:spTree>
    <p:extLst>
      <p:ext uri="{BB962C8B-B14F-4D97-AF65-F5344CB8AC3E}">
        <p14:creationId xmlns:p14="http://schemas.microsoft.com/office/powerpoint/2010/main" val="2453963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474" y="0"/>
            <a:ext cx="10515600" cy="1325563"/>
          </a:xfrm>
        </p:spPr>
        <p:txBody>
          <a:bodyPr/>
          <a:lstStyle/>
          <a:p>
            <a:r>
              <a:rPr lang="en-US" dirty="0"/>
              <a:t>Convergence of Technologies</a:t>
            </a:r>
          </a:p>
        </p:txBody>
      </p:sp>
      <p:sp>
        <p:nvSpPr>
          <p:cNvPr id="3" name="Content Placeholder 2"/>
          <p:cNvSpPr>
            <a:spLocks noGrp="1"/>
          </p:cNvSpPr>
          <p:nvPr>
            <p:ph idx="1"/>
          </p:nvPr>
        </p:nvSpPr>
        <p:spPr>
          <a:xfrm>
            <a:off x="645694" y="995445"/>
            <a:ext cx="10515600" cy="4960186"/>
          </a:xfrm>
        </p:spPr>
        <p:txBody>
          <a:bodyPr>
            <a:normAutofit/>
          </a:bodyPr>
          <a:lstStyle/>
          <a:p>
            <a:r>
              <a:rPr lang="en-US" dirty="0"/>
              <a:t>Increasing Computational Power   - Cheap COTS</a:t>
            </a:r>
          </a:p>
          <a:p>
            <a:pPr lvl="1"/>
            <a:r>
              <a:rPr lang="en-US" dirty="0"/>
              <a:t>sub 10nm;  CPUs 32+ cores; 4K GPUs;  Multi-TB RAMs; High Capacity Caches</a:t>
            </a:r>
          </a:p>
          <a:p>
            <a:r>
              <a:rPr lang="en-US" dirty="0"/>
              <a:t>Increasing Storage Capacity – Cheap COTS</a:t>
            </a:r>
          </a:p>
          <a:p>
            <a:pPr lvl="1"/>
            <a:r>
              <a:rPr lang="en-US" dirty="0"/>
              <a:t>Solid State Disks; Multi-TB Capacities</a:t>
            </a:r>
          </a:p>
          <a:p>
            <a:r>
              <a:rPr lang="en-US" dirty="0"/>
              <a:t>Increasing Networking Bandwidth</a:t>
            </a:r>
          </a:p>
          <a:p>
            <a:pPr lvl="1"/>
            <a:r>
              <a:rPr lang="en-US" dirty="0"/>
              <a:t>Internet: Fiber; New protocols;  </a:t>
            </a:r>
          </a:p>
          <a:p>
            <a:pPr lvl="1"/>
            <a:r>
              <a:rPr lang="en-US" dirty="0"/>
              <a:t>Intranet:  100GB Ethernet; Wi-Fi; Bluetooth; IR; …</a:t>
            </a:r>
          </a:p>
          <a:p>
            <a:pPr lvl="1"/>
            <a:r>
              <a:rPr lang="en-US" dirty="0" err="1"/>
              <a:t>Intraconnects</a:t>
            </a:r>
            <a:r>
              <a:rPr lang="en-US" dirty="0"/>
              <a:t>: </a:t>
            </a:r>
            <a:r>
              <a:rPr lang="en-US" dirty="0" err="1"/>
              <a:t>InfiniBand</a:t>
            </a:r>
            <a:r>
              <a:rPr lang="en-US" dirty="0"/>
              <a:t>; Fiber Channel; Ethernet</a:t>
            </a:r>
          </a:p>
          <a:p>
            <a:r>
              <a:rPr lang="en-US" dirty="0"/>
              <a:t>Clusters &amp; Cloud Services</a:t>
            </a:r>
          </a:p>
          <a:p>
            <a:pPr lvl="1"/>
            <a:r>
              <a:rPr lang="en-US" dirty="0"/>
              <a:t>Scalable, On Demand, Elastic provisioning </a:t>
            </a:r>
          </a:p>
          <a:p>
            <a:pPr lvl="1"/>
            <a:r>
              <a:rPr lang="en-US" dirty="0"/>
              <a:t>Infrastructure, Software, Data, Platform</a:t>
            </a:r>
          </a:p>
          <a:p>
            <a:pPr lvl="1"/>
            <a:endParaRPr lang="en-US" dirty="0"/>
          </a:p>
          <a:p>
            <a:pPr lvl="1"/>
            <a:endParaRPr lang="en-US" dirty="0"/>
          </a:p>
          <a:p>
            <a:endParaRPr lang="en-US" dirty="0"/>
          </a:p>
        </p:txBody>
      </p:sp>
    </p:spTree>
    <p:extLst>
      <p:ext uri="{BB962C8B-B14F-4D97-AF65-F5344CB8AC3E}">
        <p14:creationId xmlns:p14="http://schemas.microsoft.com/office/powerpoint/2010/main" val="280251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04" y="300038"/>
            <a:ext cx="11764652" cy="639762"/>
          </a:xfrm>
        </p:spPr>
        <p:txBody>
          <a:bodyPr>
            <a:normAutofit fontScale="90000"/>
          </a:bodyPr>
          <a:lstStyle/>
          <a:p>
            <a:r>
              <a:rPr lang="en-US" sz="4000" dirty="0"/>
              <a:t>New Data + Algorithms + Technologies = Data Driven Science</a:t>
            </a:r>
          </a:p>
        </p:txBody>
      </p:sp>
      <p:sp>
        <p:nvSpPr>
          <p:cNvPr id="3" name="Content Placeholder 2"/>
          <p:cNvSpPr>
            <a:spLocks noGrp="1"/>
          </p:cNvSpPr>
          <p:nvPr>
            <p:ph idx="1"/>
          </p:nvPr>
        </p:nvSpPr>
        <p:spPr>
          <a:xfrm>
            <a:off x="282804" y="939800"/>
            <a:ext cx="10299133" cy="5498733"/>
          </a:xfrm>
        </p:spPr>
        <p:txBody>
          <a:bodyPr>
            <a:normAutofit fontScale="92500"/>
          </a:bodyPr>
          <a:lstStyle/>
          <a:p>
            <a:r>
              <a:rPr lang="en-US" sz="2800" dirty="0">
                <a:solidFill>
                  <a:srgbClr val="C00000"/>
                </a:solidFill>
              </a:rPr>
              <a:t>New Model of Research: </a:t>
            </a:r>
            <a:r>
              <a:rPr lang="en-US" sz="2800" dirty="0"/>
              <a:t>Collaborative scientific research involving multi-disciplinary teams from distributed organizations coming together to solve a common problem. </a:t>
            </a:r>
            <a:r>
              <a:rPr lang="en-US" sz="2800" dirty="0">
                <a:solidFill>
                  <a:srgbClr val="0070C0"/>
                </a:solidFill>
              </a:rPr>
              <a:t>Research is becoming socio-technical</a:t>
            </a:r>
          </a:p>
          <a:p>
            <a:r>
              <a:rPr lang="en-US" sz="2800" dirty="0">
                <a:solidFill>
                  <a:srgbClr val="C00000"/>
                </a:solidFill>
              </a:rPr>
              <a:t>Data-intensive:</a:t>
            </a:r>
            <a:r>
              <a:rPr lang="en-US" sz="2800" dirty="0"/>
              <a:t>  Distributed teams generating and harnessing significant amounts of data that require complex data mining, deep learning, semantic integration and analysis to discover and test new models and hypotheses</a:t>
            </a:r>
          </a:p>
          <a:p>
            <a:r>
              <a:rPr lang="en-US" sz="2800" dirty="0">
                <a:solidFill>
                  <a:srgbClr val="C00000"/>
                </a:solidFill>
              </a:rPr>
              <a:t>Jim Gray, Jan 2007:</a:t>
            </a:r>
            <a:r>
              <a:rPr lang="en-US" sz="2800" dirty="0"/>
              <a:t> Fourth Paradigm – Data-intensive Scientific Discovery</a:t>
            </a:r>
          </a:p>
          <a:p>
            <a:pPr marL="0" indent="0">
              <a:buNone/>
            </a:pPr>
            <a:r>
              <a:rPr lang="en-US" sz="2800" dirty="0"/>
              <a:t>      “an evolving era in which an </a:t>
            </a:r>
            <a:r>
              <a:rPr lang="en-US" sz="2800" dirty="0" err="1">
                <a:solidFill>
                  <a:srgbClr val="FF0000"/>
                </a:solidFill>
              </a:rPr>
              <a:t>exaflood</a:t>
            </a:r>
            <a:r>
              <a:rPr lang="en-US" sz="2800" dirty="0"/>
              <a:t> of observational data was    </a:t>
            </a:r>
          </a:p>
          <a:p>
            <a:pPr marL="0" indent="0">
              <a:buNone/>
            </a:pPr>
            <a:r>
              <a:rPr lang="en-US" sz="2800" dirty="0"/>
              <a:t>                             threatening to overwhelm scientists”</a:t>
            </a:r>
          </a:p>
          <a:p>
            <a:pPr marL="0" indent="0">
              <a:buNone/>
            </a:pPr>
            <a:r>
              <a:rPr lang="en-US" sz="2800" dirty="0"/>
              <a:t>      “data-intensive computing is fundamentally transforming </a:t>
            </a:r>
          </a:p>
          <a:p>
            <a:pPr marL="0" indent="0">
              <a:buNone/>
            </a:pPr>
            <a:r>
              <a:rPr lang="en-US" sz="2800" dirty="0"/>
              <a:t>           the practice of science”</a:t>
            </a:r>
          </a:p>
          <a:p>
            <a:pPr marL="0" indent="0">
              <a:buNone/>
            </a:pPr>
            <a:endParaRPr lang="en-US" dirty="0"/>
          </a:p>
        </p:txBody>
      </p:sp>
      <p:sp>
        <p:nvSpPr>
          <p:cNvPr id="4" name="TextBox 3">
            <a:extLst>
              <a:ext uri="{FF2B5EF4-FFF2-40B4-BE49-F238E27FC236}">
                <a16:creationId xmlns:a16="http://schemas.microsoft.com/office/drawing/2014/main" id="{12F7965A-3AB3-47B5-AEC6-B819BCC8FD67}"/>
              </a:ext>
            </a:extLst>
          </p:cNvPr>
          <p:cNvSpPr txBox="1"/>
          <p:nvPr/>
        </p:nvSpPr>
        <p:spPr>
          <a:xfrm>
            <a:off x="9591425" y="5034409"/>
            <a:ext cx="2733772" cy="1323439"/>
          </a:xfrm>
          <a:prstGeom prst="rect">
            <a:avLst/>
          </a:prstGeom>
          <a:noFill/>
        </p:spPr>
        <p:txBody>
          <a:bodyPr wrap="square" rtlCol="0">
            <a:spAutoFit/>
          </a:bodyPr>
          <a:lstStyle/>
          <a:p>
            <a:r>
              <a:rPr lang="en-US" sz="2000" dirty="0"/>
              <a:t>   1</a:t>
            </a:r>
            <a:r>
              <a:rPr lang="en-US" sz="2000" baseline="30000" dirty="0"/>
              <a:t>st</a:t>
            </a:r>
            <a:r>
              <a:rPr lang="en-US" sz="2000" dirty="0"/>
              <a:t>:  Experimental</a:t>
            </a:r>
          </a:p>
          <a:p>
            <a:r>
              <a:rPr lang="en-US" sz="2000" dirty="0"/>
              <a:t>   2</a:t>
            </a:r>
            <a:r>
              <a:rPr lang="en-US" sz="2000" baseline="30000" dirty="0"/>
              <a:t>nd</a:t>
            </a:r>
            <a:r>
              <a:rPr lang="en-US" sz="2000" dirty="0"/>
              <a:t>: Theoretical</a:t>
            </a:r>
          </a:p>
          <a:p>
            <a:r>
              <a:rPr lang="en-US" sz="2000" dirty="0"/>
              <a:t>   3</a:t>
            </a:r>
            <a:r>
              <a:rPr lang="en-US" sz="2000" baseline="30000" dirty="0"/>
              <a:t>rd</a:t>
            </a:r>
            <a:r>
              <a:rPr lang="en-US" sz="2000" dirty="0"/>
              <a:t>:  Computational</a:t>
            </a:r>
          </a:p>
          <a:p>
            <a:r>
              <a:rPr lang="en-US" sz="2000" dirty="0"/>
              <a:t>   4</a:t>
            </a:r>
            <a:r>
              <a:rPr lang="en-US" sz="2000" baseline="30000" dirty="0"/>
              <a:t>th</a:t>
            </a:r>
            <a:r>
              <a:rPr lang="en-US" sz="2000" dirty="0"/>
              <a:t>:  Data-driven</a:t>
            </a:r>
          </a:p>
        </p:txBody>
      </p:sp>
      <p:pic>
        <p:nvPicPr>
          <p:cNvPr id="5" name="Picture 4">
            <a:extLst>
              <a:ext uri="{FF2B5EF4-FFF2-40B4-BE49-F238E27FC236}">
                <a16:creationId xmlns:a16="http://schemas.microsoft.com/office/drawing/2014/main" id="{ADECBA01-277A-4F82-BF42-CA587647F8E3}"/>
              </a:ext>
            </a:extLst>
          </p:cNvPr>
          <p:cNvPicPr>
            <a:picLocks noChangeAspect="1"/>
          </p:cNvPicPr>
          <p:nvPr/>
        </p:nvPicPr>
        <p:blipFill>
          <a:blip r:embed="rId2"/>
          <a:stretch>
            <a:fillRect/>
          </a:stretch>
        </p:blipFill>
        <p:spPr>
          <a:xfrm>
            <a:off x="10581937" y="1374704"/>
            <a:ext cx="1524000" cy="2552700"/>
          </a:xfrm>
          <a:prstGeom prst="rect">
            <a:avLst/>
          </a:prstGeom>
        </p:spPr>
      </p:pic>
    </p:spTree>
    <p:extLst>
      <p:ext uri="{BB962C8B-B14F-4D97-AF65-F5344CB8AC3E}">
        <p14:creationId xmlns:p14="http://schemas.microsoft.com/office/powerpoint/2010/main" val="215813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0"/>
            <a:ext cx="10515600" cy="1325563"/>
          </a:xfrm>
        </p:spPr>
        <p:txBody>
          <a:bodyPr/>
          <a:lstStyle/>
          <a:p>
            <a:r>
              <a:rPr lang="en-US" dirty="0"/>
              <a:t>Science Discovery</a:t>
            </a:r>
          </a:p>
        </p:txBody>
      </p:sp>
      <p:sp>
        <p:nvSpPr>
          <p:cNvPr id="7" name="TextBox 6"/>
          <p:cNvSpPr txBox="1"/>
          <p:nvPr/>
        </p:nvSpPr>
        <p:spPr>
          <a:xfrm>
            <a:off x="8407400" y="5168900"/>
            <a:ext cx="3184590" cy="646331"/>
          </a:xfrm>
          <a:prstGeom prst="rect">
            <a:avLst/>
          </a:prstGeom>
          <a:noFill/>
        </p:spPr>
        <p:txBody>
          <a:bodyPr wrap="none" rtlCol="0">
            <a:spAutoFit/>
          </a:bodyPr>
          <a:lstStyle/>
          <a:p>
            <a:r>
              <a:rPr lang="en-US"/>
              <a:t>From: https://sciencenotes.org/</a:t>
            </a:r>
          </a:p>
          <a:p>
            <a:r>
              <a:rPr lang="en-US"/>
              <a:t>steps-scientific-method/</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700" y="-203200"/>
            <a:ext cx="2933700" cy="5867400"/>
          </a:xfrm>
          <a:prstGeom prst="rect">
            <a:avLst/>
          </a:prstGeom>
        </p:spPr>
      </p:pic>
      <p:grpSp>
        <p:nvGrpSpPr>
          <p:cNvPr id="14" name="Group 13"/>
          <p:cNvGrpSpPr/>
          <p:nvPr/>
        </p:nvGrpSpPr>
        <p:grpSpPr>
          <a:xfrm>
            <a:off x="2374900" y="1054100"/>
            <a:ext cx="1970348" cy="1689100"/>
            <a:chOff x="2984500" y="939800"/>
            <a:chExt cx="1970348" cy="1689100"/>
          </a:xfrm>
        </p:grpSpPr>
        <p:sp>
          <p:nvSpPr>
            <p:cNvPr id="10" name="Oval 9"/>
            <p:cNvSpPr/>
            <p:nvPr/>
          </p:nvSpPr>
          <p:spPr>
            <a:xfrm>
              <a:off x="3048000" y="939800"/>
              <a:ext cx="1854200" cy="1689100"/>
            </a:xfrm>
            <a:prstGeom prst="ellipse">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984500" y="1498600"/>
              <a:ext cx="1970348" cy="523220"/>
            </a:xfrm>
            <a:prstGeom prst="rect">
              <a:avLst/>
            </a:prstGeom>
            <a:noFill/>
          </p:spPr>
          <p:txBody>
            <a:bodyPr wrap="none" rtlCol="0">
              <a:spAutoFit/>
            </a:bodyPr>
            <a:lstStyle/>
            <a:p>
              <a:r>
                <a:rPr lang="en-US" sz="2800" dirty="0"/>
                <a:t>Hypothesize</a:t>
              </a:r>
            </a:p>
          </p:txBody>
        </p:sp>
      </p:grpSp>
      <p:grpSp>
        <p:nvGrpSpPr>
          <p:cNvPr id="18" name="Group 17"/>
          <p:cNvGrpSpPr/>
          <p:nvPr/>
        </p:nvGrpSpPr>
        <p:grpSpPr>
          <a:xfrm>
            <a:off x="622300" y="4000500"/>
            <a:ext cx="1854200" cy="1689100"/>
            <a:chOff x="3048000" y="939800"/>
            <a:chExt cx="1854200" cy="1689100"/>
          </a:xfrm>
        </p:grpSpPr>
        <p:sp>
          <p:nvSpPr>
            <p:cNvPr id="19" name="Oval 18"/>
            <p:cNvSpPr/>
            <p:nvPr/>
          </p:nvSpPr>
          <p:spPr>
            <a:xfrm>
              <a:off x="3048000" y="939800"/>
              <a:ext cx="1854200" cy="1689100"/>
            </a:xfrm>
            <a:prstGeom prst="ellipse">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276600" y="1498600"/>
              <a:ext cx="1393010" cy="523220"/>
            </a:xfrm>
            <a:prstGeom prst="rect">
              <a:avLst/>
            </a:prstGeom>
            <a:noFill/>
          </p:spPr>
          <p:txBody>
            <a:bodyPr wrap="none" rtlCol="0">
              <a:spAutoFit/>
            </a:bodyPr>
            <a:lstStyle/>
            <a:p>
              <a:r>
                <a:rPr lang="en-US" sz="2800" dirty="0"/>
                <a:t>Observe</a:t>
              </a:r>
            </a:p>
          </p:txBody>
        </p:sp>
      </p:grpSp>
      <p:grpSp>
        <p:nvGrpSpPr>
          <p:cNvPr id="21" name="Group 20"/>
          <p:cNvGrpSpPr/>
          <p:nvPr/>
        </p:nvGrpSpPr>
        <p:grpSpPr>
          <a:xfrm>
            <a:off x="4305300" y="3987800"/>
            <a:ext cx="1854200" cy="1689100"/>
            <a:chOff x="3048000" y="939800"/>
            <a:chExt cx="1854200" cy="1689100"/>
          </a:xfrm>
        </p:grpSpPr>
        <p:sp>
          <p:nvSpPr>
            <p:cNvPr id="22" name="Oval 21"/>
            <p:cNvSpPr/>
            <p:nvPr/>
          </p:nvSpPr>
          <p:spPr>
            <a:xfrm>
              <a:off x="3048000" y="939800"/>
              <a:ext cx="1854200" cy="1689100"/>
            </a:xfrm>
            <a:prstGeom prst="ellipse">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606800" y="1549400"/>
              <a:ext cx="762645" cy="523220"/>
            </a:xfrm>
            <a:prstGeom prst="rect">
              <a:avLst/>
            </a:prstGeom>
            <a:noFill/>
          </p:spPr>
          <p:txBody>
            <a:bodyPr wrap="none" rtlCol="0">
              <a:spAutoFit/>
            </a:bodyPr>
            <a:lstStyle/>
            <a:p>
              <a:r>
                <a:rPr lang="en-US" sz="2800" dirty="0"/>
                <a:t>Test</a:t>
              </a:r>
            </a:p>
          </p:txBody>
        </p:sp>
      </p:grpSp>
      <p:sp>
        <p:nvSpPr>
          <p:cNvPr id="26" name="Curved Right Arrow 25"/>
          <p:cNvSpPr/>
          <p:nvPr/>
        </p:nvSpPr>
        <p:spPr>
          <a:xfrm rot="12768211" flipH="1">
            <a:off x="741081" y="1100693"/>
            <a:ext cx="923887" cy="33897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Right Arrow 26"/>
          <p:cNvSpPr/>
          <p:nvPr/>
        </p:nvSpPr>
        <p:spPr>
          <a:xfrm rot="19631732" flipH="1">
            <a:off x="5109882" y="1037193"/>
            <a:ext cx="923887" cy="33897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Right Arrow 27"/>
          <p:cNvSpPr/>
          <p:nvPr/>
        </p:nvSpPr>
        <p:spPr>
          <a:xfrm rot="5400000" flipH="1">
            <a:off x="3111045" y="4264464"/>
            <a:ext cx="815990" cy="35328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13413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10363200" y="698500"/>
            <a:ext cx="1739900" cy="54737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8509000" y="711200"/>
            <a:ext cx="3517900" cy="20447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8585200" y="4457700"/>
            <a:ext cx="3517900" cy="17526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2273300" y="4470400"/>
            <a:ext cx="6197600" cy="17526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2222500" y="698500"/>
            <a:ext cx="6057900" cy="2057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9274" y="1"/>
            <a:ext cx="10515600" cy="800099"/>
          </a:xfrm>
        </p:spPr>
        <p:txBody>
          <a:bodyPr>
            <a:normAutofit fontScale="90000"/>
          </a:bodyPr>
          <a:lstStyle/>
          <a:p>
            <a:r>
              <a:rPr lang="en-US" sz="3600" dirty="0"/>
              <a:t>Fourth Paradigm Framework for Scientific Discovery Life Cycle</a:t>
            </a:r>
          </a:p>
        </p:txBody>
      </p:sp>
      <p:grpSp>
        <p:nvGrpSpPr>
          <p:cNvPr id="101" name="Group 100"/>
          <p:cNvGrpSpPr/>
          <p:nvPr/>
        </p:nvGrpSpPr>
        <p:grpSpPr>
          <a:xfrm>
            <a:off x="137368" y="655928"/>
            <a:ext cx="12143532" cy="5778256"/>
            <a:chOff x="188168" y="338428"/>
            <a:chExt cx="12143532" cy="5778256"/>
          </a:xfrm>
        </p:grpSpPr>
        <p:sp>
          <p:nvSpPr>
            <p:cNvPr id="102" name="TextBox 6"/>
            <p:cNvSpPr txBox="1">
              <a:spLocks noChangeArrowheads="1"/>
            </p:cNvSpPr>
            <p:nvPr/>
          </p:nvSpPr>
          <p:spPr bwMode="auto">
            <a:xfrm>
              <a:off x="8626743" y="5440190"/>
              <a:ext cx="210036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Analyze &amp; Mine</a:t>
              </a:r>
            </a:p>
          </p:txBody>
        </p:sp>
        <p:sp>
          <p:nvSpPr>
            <p:cNvPr id="103" name="TextBox 7"/>
            <p:cNvSpPr txBox="1">
              <a:spLocks noChangeArrowheads="1"/>
            </p:cNvSpPr>
            <p:nvPr/>
          </p:nvSpPr>
          <p:spPr bwMode="auto">
            <a:xfrm>
              <a:off x="6664232" y="5440190"/>
              <a:ext cx="1626273" cy="622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View &amp; Interpret</a:t>
              </a:r>
            </a:p>
          </p:txBody>
        </p:sp>
        <p:sp>
          <p:nvSpPr>
            <p:cNvPr id="104" name="TextBox 8"/>
            <p:cNvSpPr txBox="1">
              <a:spLocks noChangeArrowheads="1"/>
            </p:cNvSpPr>
            <p:nvPr/>
          </p:nvSpPr>
          <p:spPr bwMode="auto">
            <a:xfrm>
              <a:off x="2472118" y="5440190"/>
              <a:ext cx="1356263" cy="622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Derive &amp; Act</a:t>
              </a:r>
            </a:p>
          </p:txBody>
        </p:sp>
        <p:cxnSp>
          <p:nvCxnSpPr>
            <p:cNvPr id="105" name="Straight Arrow Connector 16"/>
            <p:cNvCxnSpPr>
              <a:cxnSpLocks noChangeShapeType="1"/>
            </p:cNvCxnSpPr>
            <p:nvPr/>
          </p:nvCxnSpPr>
          <p:spPr bwMode="auto">
            <a:xfrm>
              <a:off x="11428726" y="1987669"/>
              <a:ext cx="0" cy="534872"/>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pic>
          <p:nvPicPr>
            <p:cNvPr id="1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379" y="4278692"/>
              <a:ext cx="1208840" cy="11614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010" y="4486213"/>
              <a:ext cx="1127687" cy="8656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8" name="Straight Arrow Connector 107"/>
            <p:cNvCxnSpPr>
              <a:cxnSpLocks noChangeShapeType="1"/>
            </p:cNvCxnSpPr>
            <p:nvPr/>
          </p:nvCxnSpPr>
          <p:spPr bwMode="auto">
            <a:xfrm>
              <a:off x="1765460" y="1583330"/>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sp>
          <p:nvSpPr>
            <p:cNvPr id="109" name="TextBox 3"/>
            <p:cNvSpPr txBox="1">
              <a:spLocks noChangeArrowheads="1"/>
            </p:cNvSpPr>
            <p:nvPr/>
          </p:nvSpPr>
          <p:spPr bwMode="auto">
            <a:xfrm>
              <a:off x="2409611" y="383352"/>
              <a:ext cx="175812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Setup Instrumentation</a:t>
              </a:r>
            </a:p>
          </p:txBody>
        </p:sp>
        <p:sp>
          <p:nvSpPr>
            <p:cNvPr id="110" name="TextBox 3"/>
            <p:cNvSpPr txBox="1">
              <a:spLocks noChangeArrowheads="1"/>
            </p:cNvSpPr>
            <p:nvPr/>
          </p:nvSpPr>
          <p:spPr bwMode="auto">
            <a:xfrm>
              <a:off x="4680274" y="383352"/>
              <a:ext cx="149922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Identify Data Sources</a:t>
              </a:r>
            </a:p>
          </p:txBody>
        </p:sp>
        <p:cxnSp>
          <p:nvCxnSpPr>
            <p:cNvPr id="111" name="Straight Arrow Connector 110"/>
            <p:cNvCxnSpPr>
              <a:cxnSpLocks noChangeShapeType="1"/>
            </p:cNvCxnSpPr>
            <p:nvPr/>
          </p:nvCxnSpPr>
          <p:spPr bwMode="auto">
            <a:xfrm>
              <a:off x="4001397" y="1583330"/>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cxnSp>
          <p:nvCxnSpPr>
            <p:cNvPr id="112" name="Straight Arrow Connector 111"/>
            <p:cNvCxnSpPr>
              <a:cxnSpLocks noChangeShapeType="1"/>
            </p:cNvCxnSpPr>
            <p:nvPr/>
          </p:nvCxnSpPr>
          <p:spPr bwMode="auto">
            <a:xfrm>
              <a:off x="6179494" y="1583330"/>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sp>
          <p:nvSpPr>
            <p:cNvPr id="113" name="TextBox 3"/>
            <p:cNvSpPr txBox="1">
              <a:spLocks noChangeArrowheads="1"/>
            </p:cNvSpPr>
            <p:nvPr/>
          </p:nvSpPr>
          <p:spPr bwMode="auto">
            <a:xfrm>
              <a:off x="6621608" y="383352"/>
              <a:ext cx="180668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Discover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600" dirty="0">
                  <a:solidFill>
                    <a:srgbClr val="5B9BD5">
                      <a:lumMod val="75000"/>
                    </a:srgbClr>
                  </a:solidFill>
                  <a:latin typeface="Arial" panose="020B0604020202020204" pitchFamily="34" charset="0"/>
                  <a:ea typeface="ＭＳ Ｐゴシック" panose="020B0600070205080204" pitchFamily="34" charset="-128"/>
                </a:rPr>
                <a:t>Data</a:t>
              </a: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p:txBody>
        </p:sp>
        <p:pic>
          <p:nvPicPr>
            <p:cNvPr id="114" name="Picture 10"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64" r="4380"/>
            <a:stretch/>
          </p:blipFill>
          <p:spPr bwMode="auto">
            <a:xfrm>
              <a:off x="6914284" y="1053009"/>
              <a:ext cx="1153413" cy="934660"/>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TextBox 3"/>
            <p:cNvSpPr txBox="1">
              <a:spLocks noChangeArrowheads="1"/>
            </p:cNvSpPr>
            <p:nvPr/>
          </p:nvSpPr>
          <p:spPr bwMode="auto">
            <a:xfrm>
              <a:off x="10176767" y="338428"/>
              <a:ext cx="215493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Gather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600" dirty="0">
                  <a:solidFill>
                    <a:srgbClr val="5B9BD5">
                      <a:lumMod val="75000"/>
                    </a:srgbClr>
                  </a:solidFill>
                  <a:latin typeface="Arial" panose="020B0604020202020204" pitchFamily="34" charset="0"/>
                  <a:ea typeface="ＭＳ Ｐゴシック" panose="020B0600070205080204" pitchFamily="34" charset="-128"/>
                </a:rPr>
                <a:t>Observed/</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600" dirty="0">
                  <a:solidFill>
                    <a:srgbClr val="5B9BD5">
                      <a:lumMod val="75000"/>
                    </a:srgbClr>
                  </a:solidFill>
                  <a:latin typeface="Arial" panose="020B0604020202020204" pitchFamily="34" charset="0"/>
                  <a:ea typeface="ＭＳ Ｐゴシック" panose="020B0600070205080204" pitchFamily="34" charset="-128"/>
                </a:rPr>
                <a:t>Simulated </a:t>
              </a: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Data</a:t>
              </a:r>
            </a:p>
          </p:txBody>
        </p:sp>
        <p:cxnSp>
          <p:nvCxnSpPr>
            <p:cNvPr id="116" name="Straight Arrow Connector 115"/>
            <p:cNvCxnSpPr>
              <a:cxnSpLocks noChangeShapeType="1"/>
            </p:cNvCxnSpPr>
            <p:nvPr/>
          </p:nvCxnSpPr>
          <p:spPr bwMode="auto">
            <a:xfrm>
              <a:off x="8182183" y="1583330"/>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pic>
          <p:nvPicPr>
            <p:cNvPr id="117" name="Picture 14" descr="File:DNA microarray.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6484" y="1116000"/>
              <a:ext cx="761935" cy="761934"/>
            </a:xfrm>
            <a:prstGeom prst="rect">
              <a:avLst/>
            </a:prstGeom>
            <a:noFill/>
            <a:extLst>
              <a:ext uri="{909E8E84-426E-40dd-AFC4-6F175D3DCCD1}">
                <a14:hiddenFill xmlns="" xmlns:a14="http://schemas.microsoft.com/office/drawing/2010/main">
                  <a:solidFill>
                    <a:srgbClr val="FFFFFF"/>
                  </a:solidFill>
                </a14:hiddenFill>
              </a:ext>
            </a:extLst>
          </p:spPr>
        </p:pic>
        <p:sp>
          <p:nvSpPr>
            <p:cNvPr id="118" name="TextBox 3"/>
            <p:cNvSpPr txBox="1">
              <a:spLocks noChangeArrowheads="1"/>
            </p:cNvSpPr>
            <p:nvPr/>
          </p:nvSpPr>
          <p:spPr bwMode="auto">
            <a:xfrm>
              <a:off x="4621436" y="5473615"/>
              <a:ext cx="1760003" cy="622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Map Distributions</a:t>
              </a:r>
            </a:p>
          </p:txBody>
        </p:sp>
        <p:pic>
          <p:nvPicPr>
            <p:cNvPr id="119" name="Picture 16" descr="Image result for map distribution north carolina"/>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84" r="3222" b="12148"/>
            <a:stretch/>
          </p:blipFill>
          <p:spPr bwMode="auto">
            <a:xfrm>
              <a:off x="4801283" y="4431140"/>
              <a:ext cx="1136140" cy="95105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0" name="Straight Arrow Connector 119"/>
            <p:cNvCxnSpPr>
              <a:cxnSpLocks noChangeShapeType="1"/>
            </p:cNvCxnSpPr>
            <p:nvPr/>
          </p:nvCxnSpPr>
          <p:spPr bwMode="auto">
            <a:xfrm>
              <a:off x="10028410" y="1583330"/>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sp>
          <p:nvSpPr>
            <p:cNvPr id="121" name="TextBox 120"/>
            <p:cNvSpPr txBox="1">
              <a:spLocks noChangeArrowheads="1"/>
            </p:cNvSpPr>
            <p:nvPr/>
          </p:nvSpPr>
          <p:spPr bwMode="auto">
            <a:xfrm>
              <a:off x="10697693" y="5285687"/>
              <a:ext cx="154510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Provision</a:t>
              </a:r>
              <a:r>
                <a:rPr kumimoji="0" lang="en-US" altLang="en-US" sz="1600" b="0" i="0" u="none" strike="noStrike" kern="1200" cap="none" spc="0" normalizeH="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 Computation</a:t>
              </a: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p:txBody>
        </p:sp>
        <p:pic>
          <p:nvPicPr>
            <p:cNvPr id="12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9363" y="2655977"/>
              <a:ext cx="1256178" cy="8554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23" name="Straight Arrow Connector 122"/>
            <p:cNvCxnSpPr>
              <a:cxnSpLocks noChangeShapeType="1"/>
            </p:cNvCxnSpPr>
            <p:nvPr/>
          </p:nvCxnSpPr>
          <p:spPr bwMode="auto">
            <a:xfrm flipH="1">
              <a:off x="10146838" y="4863955"/>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cxnSp>
          <p:nvCxnSpPr>
            <p:cNvPr id="124" name="Straight Arrow Connector 123"/>
            <p:cNvCxnSpPr>
              <a:cxnSpLocks noChangeShapeType="1"/>
            </p:cNvCxnSpPr>
            <p:nvPr/>
          </p:nvCxnSpPr>
          <p:spPr bwMode="auto">
            <a:xfrm flipH="1">
              <a:off x="8147450" y="4863955"/>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cxnSp>
          <p:nvCxnSpPr>
            <p:cNvPr id="125" name="Straight Arrow Connector 124"/>
            <p:cNvCxnSpPr>
              <a:cxnSpLocks noChangeShapeType="1"/>
            </p:cNvCxnSpPr>
            <p:nvPr/>
          </p:nvCxnSpPr>
          <p:spPr bwMode="auto">
            <a:xfrm flipH="1">
              <a:off x="6179494" y="4863955"/>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cxnSp>
          <p:nvCxnSpPr>
            <p:cNvPr id="126" name="Straight Arrow Connector 125"/>
            <p:cNvCxnSpPr>
              <a:cxnSpLocks noChangeShapeType="1"/>
            </p:cNvCxnSpPr>
            <p:nvPr/>
          </p:nvCxnSpPr>
          <p:spPr bwMode="auto">
            <a:xfrm flipH="1">
              <a:off x="3949733" y="4863955"/>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sp>
          <p:nvSpPr>
            <p:cNvPr id="127" name="TextBox 8"/>
            <p:cNvSpPr txBox="1">
              <a:spLocks noChangeArrowheads="1"/>
            </p:cNvSpPr>
            <p:nvPr/>
          </p:nvSpPr>
          <p:spPr bwMode="auto">
            <a:xfrm>
              <a:off x="280887" y="5382191"/>
              <a:ext cx="10081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Curate</a:t>
              </a:r>
            </a:p>
          </p:txBody>
        </p:sp>
        <p:cxnSp>
          <p:nvCxnSpPr>
            <p:cNvPr id="128" name="Straight Arrow Connector 127"/>
            <p:cNvCxnSpPr>
              <a:cxnSpLocks noChangeShapeType="1"/>
            </p:cNvCxnSpPr>
            <p:nvPr/>
          </p:nvCxnSpPr>
          <p:spPr bwMode="auto">
            <a:xfrm flipH="1">
              <a:off x="1787365" y="4863955"/>
              <a:ext cx="644151" cy="0"/>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sp>
          <p:nvSpPr>
            <p:cNvPr id="129" name="TextBox 8"/>
            <p:cNvSpPr txBox="1">
              <a:spLocks noChangeArrowheads="1"/>
            </p:cNvSpPr>
            <p:nvPr/>
          </p:nvSpPr>
          <p:spPr bwMode="auto">
            <a:xfrm>
              <a:off x="188168" y="359910"/>
              <a:ext cx="176169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Pose Scientific</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600" dirty="0">
                  <a:solidFill>
                    <a:srgbClr val="5B9BD5">
                      <a:lumMod val="75000"/>
                    </a:srgbClr>
                  </a:solidFill>
                  <a:latin typeface="Arial" panose="020B0604020202020204" pitchFamily="34" charset="0"/>
                  <a:ea typeface="ＭＳ Ｐゴシック" panose="020B0600070205080204" pitchFamily="34" charset="-128"/>
                </a:rPr>
                <a:t>Question</a:t>
              </a: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p:txBody>
        </p:sp>
        <p:cxnSp>
          <p:nvCxnSpPr>
            <p:cNvPr id="130" name="Straight Arrow Connector 16"/>
            <p:cNvCxnSpPr>
              <a:cxnSpLocks noChangeShapeType="1"/>
            </p:cNvCxnSpPr>
            <p:nvPr/>
          </p:nvCxnSpPr>
          <p:spPr bwMode="auto">
            <a:xfrm flipV="1">
              <a:off x="899146" y="2203569"/>
              <a:ext cx="0" cy="590431"/>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grpSp>
          <p:nvGrpSpPr>
            <p:cNvPr id="131" name="Group 130"/>
            <p:cNvGrpSpPr/>
            <p:nvPr/>
          </p:nvGrpSpPr>
          <p:grpSpPr>
            <a:xfrm>
              <a:off x="1906050" y="2639702"/>
              <a:ext cx="8462456" cy="1265903"/>
              <a:chOff x="1693433" y="2522791"/>
              <a:chExt cx="7945984" cy="1188644"/>
            </a:xfrm>
          </p:grpSpPr>
          <p:pic>
            <p:nvPicPr>
              <p:cNvPr id="145" name="Picture 1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9594" y="2534190"/>
                <a:ext cx="731520" cy="731520"/>
              </a:xfrm>
              <a:prstGeom prst="rect">
                <a:avLst/>
              </a:prstGeom>
            </p:spPr>
          </p:pic>
          <p:pic>
            <p:nvPicPr>
              <p:cNvPr id="146" name="Picture 1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9308" y="2525914"/>
                <a:ext cx="731520" cy="731520"/>
              </a:xfrm>
              <a:prstGeom prst="rect">
                <a:avLst/>
              </a:prstGeom>
            </p:spPr>
          </p:pic>
          <p:pic>
            <p:nvPicPr>
              <p:cNvPr id="147" name="Picture 1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9699" y="2537022"/>
                <a:ext cx="731520" cy="731520"/>
              </a:xfrm>
              <a:prstGeom prst="rect">
                <a:avLst/>
              </a:prstGeom>
            </p:spPr>
          </p:pic>
          <p:pic>
            <p:nvPicPr>
              <p:cNvPr id="148" name="Picture 1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90944" y="2525914"/>
                <a:ext cx="731520" cy="731520"/>
              </a:xfrm>
              <a:prstGeom prst="rect">
                <a:avLst/>
              </a:prstGeom>
            </p:spPr>
          </p:pic>
          <p:pic>
            <p:nvPicPr>
              <p:cNvPr id="149" name="Picture 1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2395" y="2534190"/>
                <a:ext cx="731520" cy="731520"/>
              </a:xfrm>
              <a:prstGeom prst="rect">
                <a:avLst/>
              </a:prstGeom>
            </p:spPr>
          </p:pic>
          <p:pic>
            <p:nvPicPr>
              <p:cNvPr id="150" name="Picture 1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44639" y="2522791"/>
                <a:ext cx="731520" cy="731520"/>
              </a:xfrm>
              <a:prstGeom prst="rect">
                <a:avLst/>
              </a:prstGeom>
            </p:spPr>
          </p:pic>
          <p:sp>
            <p:nvSpPr>
              <p:cNvPr id="151" name="TextBox 11"/>
              <p:cNvSpPr txBox="1"/>
              <p:nvPr/>
            </p:nvSpPr>
            <p:spPr>
              <a:xfrm>
                <a:off x="4659594" y="3220113"/>
                <a:ext cx="772453" cy="49128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Social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Science</a:t>
                </a:r>
              </a:p>
            </p:txBody>
          </p:sp>
          <p:sp>
            <p:nvSpPr>
              <p:cNvPr id="152" name="TextBox 12"/>
              <p:cNvSpPr txBox="1"/>
              <p:nvPr/>
            </p:nvSpPr>
            <p:spPr>
              <a:xfrm>
                <a:off x="3239951" y="3259520"/>
                <a:ext cx="977157" cy="2889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Astronomy</a:t>
                </a:r>
              </a:p>
            </p:txBody>
          </p:sp>
          <p:sp>
            <p:nvSpPr>
              <p:cNvPr id="153" name="TextBox 13"/>
              <p:cNvSpPr txBox="1"/>
              <p:nvPr/>
            </p:nvSpPr>
            <p:spPr>
              <a:xfrm>
                <a:off x="8549372" y="3254311"/>
                <a:ext cx="1090045" cy="2889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Life Science</a:t>
                </a:r>
              </a:p>
            </p:txBody>
          </p:sp>
          <p:sp>
            <p:nvSpPr>
              <p:cNvPr id="154" name="TextBox 14"/>
              <p:cNvSpPr txBox="1"/>
              <p:nvPr/>
            </p:nvSpPr>
            <p:spPr>
              <a:xfrm>
                <a:off x="5391113" y="3257434"/>
                <a:ext cx="1784234" cy="28899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Data</a:t>
                </a:r>
                <a:r>
                  <a:rPr kumimoji="0" lang="en-US" sz="1400" b="0" i="0" u="none" strike="noStrike" kern="1200" cap="none" spc="0" normalizeH="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 Science</a:t>
                </a:r>
                <a:endPar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endParaRPr>
              </a:p>
            </p:txBody>
          </p:sp>
          <p:sp>
            <p:nvSpPr>
              <p:cNvPr id="155" name="TextBox 15"/>
              <p:cNvSpPr txBox="1"/>
              <p:nvPr/>
            </p:nvSpPr>
            <p:spPr>
              <a:xfrm>
                <a:off x="6752166" y="3220147"/>
                <a:ext cx="1797206" cy="4912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5B9BD5">
                        <a:lumMod val="75000"/>
                      </a:srgbClr>
                    </a:solidFill>
                    <a:latin typeface="Arial" panose="020B0604020202020204" pitchFamily="34" charset="0"/>
                    <a:cs typeface="Arial" panose="020B0604020202020204" pitchFamily="34" charset="0"/>
                  </a:rPr>
                  <a:t>Health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5B9BD5">
                        <a:lumMod val="75000"/>
                      </a:srgbClr>
                    </a:solidFill>
                    <a:latin typeface="Arial" panose="020B0604020202020204" pitchFamily="34" charset="0"/>
                    <a:cs typeface="Arial" panose="020B0604020202020204" pitchFamily="34" charset="0"/>
                  </a:rPr>
                  <a:t>Science</a:t>
                </a:r>
                <a:endPar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endParaRPr>
              </a:p>
            </p:txBody>
          </p:sp>
          <p:sp>
            <p:nvSpPr>
              <p:cNvPr id="156" name="TextBox 16"/>
              <p:cNvSpPr txBox="1"/>
              <p:nvPr/>
            </p:nvSpPr>
            <p:spPr>
              <a:xfrm>
                <a:off x="1693433" y="3196788"/>
                <a:ext cx="1248087" cy="49128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cs typeface="Arial" panose="020B0604020202020204" pitchFamily="34" charset="0"/>
                  </a:rPr>
                  <a:t>Environmental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5B9BD5">
                        <a:lumMod val="75000"/>
                      </a:srgbClr>
                    </a:solidFill>
                    <a:latin typeface="Arial" panose="020B0604020202020204" pitchFamily="34" charset="0"/>
                    <a:cs typeface="Arial" panose="020B0604020202020204" pitchFamily="34" charset="0"/>
                  </a:rPr>
                  <a:t>Science</a:t>
                </a:r>
                <a:endParaRPr kumimoji="0" lang="en-US" sz="1400" b="0" i="0" u="none" strike="noStrike" kern="1200" cap="none" spc="0" normalizeH="0" baseline="0" noProof="0" dirty="0">
                  <a:ln>
                    <a:noFill/>
                  </a:ln>
                  <a:solidFill>
                    <a:srgbClr val="5B9BD5">
                      <a:lumMod val="75000"/>
                    </a:srgbClr>
                  </a:solidFill>
                  <a:effectLst/>
                  <a:uLnTx/>
                  <a:uFillTx/>
                  <a:latin typeface="Arial" panose="020B0604020202020204" pitchFamily="34" charset="0"/>
                  <a:cs typeface="Arial" panose="020B0604020202020204" pitchFamily="34" charset="0"/>
                </a:endParaRPr>
              </a:p>
            </p:txBody>
          </p:sp>
        </p:grpSp>
        <p:sp>
          <p:nvSpPr>
            <p:cNvPr id="132" name="TextBox 131"/>
            <p:cNvSpPr txBox="1">
              <a:spLocks noChangeArrowheads="1"/>
            </p:cNvSpPr>
            <p:nvPr/>
          </p:nvSpPr>
          <p:spPr bwMode="auto">
            <a:xfrm>
              <a:off x="10697693" y="3420258"/>
              <a:ext cx="1545107" cy="622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Prepare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Data</a:t>
              </a:r>
            </a:p>
          </p:txBody>
        </p:sp>
        <p:pic>
          <p:nvPicPr>
            <p:cNvPr id="133" name="Picture 1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0727104" y="4431140"/>
              <a:ext cx="1397329" cy="783776"/>
            </a:xfrm>
            <a:prstGeom prst="rect">
              <a:avLst/>
            </a:prstGeom>
          </p:spPr>
        </p:pic>
        <p:pic>
          <p:nvPicPr>
            <p:cNvPr id="134" name="Picture 13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3863" y="1051935"/>
              <a:ext cx="1062789" cy="1062789"/>
            </a:xfrm>
            <a:prstGeom prst="rect">
              <a:avLst/>
            </a:prstGeom>
          </p:spPr>
        </p:pic>
        <p:pic>
          <p:nvPicPr>
            <p:cNvPr id="135" name="Picture 1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280887" y="1005903"/>
              <a:ext cx="1474191" cy="1062789"/>
            </a:xfrm>
            <a:prstGeom prst="rect">
              <a:avLst/>
            </a:prstGeom>
          </p:spPr>
        </p:pic>
        <p:pic>
          <p:nvPicPr>
            <p:cNvPr id="136" name="Picture 13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3335" y="4431139"/>
              <a:ext cx="1349045" cy="830181"/>
            </a:xfrm>
            <a:prstGeom prst="rect">
              <a:avLst/>
            </a:prstGeom>
          </p:spPr>
        </p:pic>
        <p:pic>
          <p:nvPicPr>
            <p:cNvPr id="137" name="Picture 13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17289" y="888661"/>
              <a:ext cx="1789299" cy="1389338"/>
            </a:xfrm>
            <a:prstGeom prst="rect">
              <a:avLst/>
            </a:prstGeom>
          </p:spPr>
        </p:pic>
        <p:pic>
          <p:nvPicPr>
            <p:cNvPr id="138" name="Picture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8168" y="4414816"/>
              <a:ext cx="1423988" cy="800100"/>
            </a:xfrm>
            <a:prstGeom prst="rect">
              <a:avLst/>
            </a:prstGeom>
          </p:spPr>
        </p:pic>
        <p:cxnSp>
          <p:nvCxnSpPr>
            <p:cNvPr id="139" name="Straight Arrow Connector 16"/>
            <p:cNvCxnSpPr>
              <a:cxnSpLocks noChangeShapeType="1"/>
            </p:cNvCxnSpPr>
            <p:nvPr/>
          </p:nvCxnSpPr>
          <p:spPr bwMode="auto">
            <a:xfrm flipV="1">
              <a:off x="797546" y="3688261"/>
              <a:ext cx="0" cy="590431"/>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pic>
          <p:nvPicPr>
            <p:cNvPr id="140" name="Picture 1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39188" y="2612624"/>
              <a:ext cx="894419" cy="716248"/>
            </a:xfrm>
            <a:prstGeom prst="rect">
              <a:avLst/>
            </a:prstGeom>
          </p:spPr>
        </p:pic>
        <p:sp>
          <p:nvSpPr>
            <p:cNvPr id="141" name="TextBox 8"/>
            <p:cNvSpPr txBox="1">
              <a:spLocks noChangeArrowheads="1"/>
            </p:cNvSpPr>
            <p:nvPr/>
          </p:nvSpPr>
          <p:spPr bwMode="auto">
            <a:xfrm>
              <a:off x="350678" y="3403515"/>
              <a:ext cx="10081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Publish</a:t>
              </a:r>
            </a:p>
          </p:txBody>
        </p:sp>
        <p:cxnSp>
          <p:nvCxnSpPr>
            <p:cNvPr id="142" name="Straight Arrow Connector 16"/>
            <p:cNvCxnSpPr>
              <a:cxnSpLocks noChangeShapeType="1"/>
            </p:cNvCxnSpPr>
            <p:nvPr/>
          </p:nvCxnSpPr>
          <p:spPr bwMode="auto">
            <a:xfrm>
              <a:off x="11427452" y="3763619"/>
              <a:ext cx="0" cy="534872"/>
            </a:xfrm>
            <a:prstGeom prst="straightConnector1">
              <a:avLst/>
            </a:prstGeom>
            <a:noFill/>
            <a:ln w="22225" algn="ctr">
              <a:solidFill>
                <a:sysClr val="windowText" lastClr="000000"/>
              </a:solidFill>
              <a:round/>
              <a:headEnd/>
              <a:tailEnd type="arrow" w="med" len="med"/>
            </a:ln>
            <a:extLst>
              <a:ext uri="{909E8E84-426E-40dd-AFC4-6F175D3DCCD1}">
                <a14:hiddenFill xmlns="" xmlns:a14="http://schemas.microsoft.com/office/drawing/2010/main">
                  <a:noFill/>
                </a14:hiddenFill>
              </a:ext>
            </a:extLst>
          </p:spPr>
        </p:cxnSp>
        <p:pic>
          <p:nvPicPr>
            <p:cNvPr id="143" name="Picture 14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791601" y="1153365"/>
              <a:ext cx="1233488" cy="923925"/>
            </a:xfrm>
            <a:prstGeom prst="rect">
              <a:avLst/>
            </a:prstGeom>
          </p:spPr>
        </p:pic>
        <p:sp>
          <p:nvSpPr>
            <p:cNvPr id="144" name="TextBox 143"/>
            <p:cNvSpPr txBox="1">
              <a:spLocks noChangeArrowheads="1"/>
            </p:cNvSpPr>
            <p:nvPr/>
          </p:nvSpPr>
          <p:spPr bwMode="auto">
            <a:xfrm>
              <a:off x="8660553" y="383352"/>
              <a:ext cx="154510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Provision</a:t>
              </a:r>
              <a:r>
                <a:rPr kumimoji="0" lang="en-US" altLang="en-US" sz="1600" b="0" i="0" u="none" strike="noStrike" kern="1200" cap="none" spc="0" normalizeH="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rPr>
                <a:t> Storage</a:t>
              </a: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62409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3636"/>
            <a:ext cx="10515600" cy="1325563"/>
          </a:xfrm>
        </p:spPr>
        <p:txBody>
          <a:bodyPr>
            <a:normAutofit/>
          </a:bodyPr>
          <a:lstStyle/>
          <a:p>
            <a:r>
              <a:rPr lang="en-US" dirty="0"/>
              <a:t>Sociotechnical Nature of Data</a:t>
            </a:r>
          </a:p>
        </p:txBody>
      </p:sp>
      <p:sp>
        <p:nvSpPr>
          <p:cNvPr id="3" name="Text Placeholder 2"/>
          <p:cNvSpPr>
            <a:spLocks noGrp="1"/>
          </p:cNvSpPr>
          <p:nvPr>
            <p:ph idx="1"/>
          </p:nvPr>
        </p:nvSpPr>
        <p:spPr>
          <a:xfrm>
            <a:off x="128732" y="932104"/>
            <a:ext cx="7892055" cy="5508801"/>
          </a:xfrm>
        </p:spPr>
        <p:txBody>
          <a:bodyPr>
            <a:normAutofit fontScale="92500"/>
          </a:bodyPr>
          <a:lstStyle/>
          <a:p>
            <a:r>
              <a:rPr lang="en-US" sz="2800" dirty="0"/>
              <a:t>Data not objective; produced, used, interpreted, and reproduced in a social context</a:t>
            </a:r>
          </a:p>
          <a:p>
            <a:r>
              <a:rPr lang="en-US" sz="2800" dirty="0" err="1"/>
              <a:t>Sociotech</a:t>
            </a:r>
            <a:r>
              <a:rPr lang="en-US" sz="2800" dirty="0"/>
              <a:t> perspective:</a:t>
            </a:r>
          </a:p>
          <a:p>
            <a:pPr lvl="1"/>
            <a:r>
              <a:rPr lang="en-US" sz="2600" dirty="0"/>
              <a:t>Social dynamics (e.g., personal, organizational, societal contexts) shape how data-intensive processes handled.</a:t>
            </a:r>
          </a:p>
          <a:p>
            <a:pPr lvl="1"/>
            <a:r>
              <a:rPr lang="en-US" sz="2600" dirty="0"/>
              <a:t>A key objective of researchers: contextualize data within a research context (relevance and affordances of data are relative to a context)</a:t>
            </a:r>
          </a:p>
          <a:p>
            <a:pPr lvl="1"/>
            <a:r>
              <a:rPr lang="en-US" sz="2600" dirty="0"/>
              <a:t>Data is not neutral: may reflect or even reinforce biases already existing around us (e.g. search algorithms)</a:t>
            </a:r>
          </a:p>
          <a:p>
            <a:pPr lvl="1"/>
            <a:r>
              <a:rPr lang="en-US" sz="2600" dirty="0"/>
              <a:t>Data that shape our lives are digital and mediated by digital technologies ; however technologies are not the only driver of how people put data into use. All levels of context matter</a:t>
            </a:r>
          </a:p>
          <a:p>
            <a:pPr lvl="2"/>
            <a:endParaRPr lang="en-US" sz="1600" dirty="0"/>
          </a:p>
          <a:p>
            <a:pPr lvl="2"/>
            <a:endParaRPr lang="en-US" sz="1600" dirty="0"/>
          </a:p>
        </p:txBody>
      </p:sp>
      <p:pic>
        <p:nvPicPr>
          <p:cNvPr id="1028" name="Picture 4" descr="Image result for human technology">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787" y="2177685"/>
            <a:ext cx="3808630" cy="2502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800FF2-81A8-495D-A02D-37F17BF8447C}"/>
              </a:ext>
            </a:extLst>
          </p:cNvPr>
          <p:cNvSpPr txBox="1"/>
          <p:nvPr/>
        </p:nvSpPr>
        <p:spPr>
          <a:xfrm>
            <a:off x="8955464" y="4779389"/>
            <a:ext cx="2467983" cy="369332"/>
          </a:xfrm>
          <a:prstGeom prst="rect">
            <a:avLst/>
          </a:prstGeom>
          <a:noFill/>
        </p:spPr>
        <p:txBody>
          <a:bodyPr wrap="none" rtlCol="0">
            <a:spAutoFit/>
          </a:bodyPr>
          <a:lstStyle/>
          <a:p>
            <a:r>
              <a:rPr lang="en-US" dirty="0"/>
              <a:t>https://bpr.berkeley.edu</a:t>
            </a:r>
          </a:p>
        </p:txBody>
      </p:sp>
    </p:spTree>
    <p:extLst>
      <p:ext uri="{BB962C8B-B14F-4D97-AF65-F5344CB8AC3E}">
        <p14:creationId xmlns:p14="http://schemas.microsoft.com/office/powerpoint/2010/main" val="383051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rot="20030163">
            <a:off x="2127420" y="2688149"/>
            <a:ext cx="4953000" cy="24384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381932">
            <a:off x="2493716" y="897603"/>
            <a:ext cx="4953000" cy="24384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9415944">
            <a:off x="4920266" y="954870"/>
            <a:ext cx="4953000" cy="24384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2298206">
            <a:off x="5083796" y="2607881"/>
            <a:ext cx="4953000" cy="24384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6200000">
            <a:off x="3869103" y="3280256"/>
            <a:ext cx="4301392" cy="2438400"/>
          </a:xfrm>
          <a:prstGeom prst="ellipse">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24200" y="762001"/>
            <a:ext cx="1180836" cy="646331"/>
          </a:xfrm>
          <a:prstGeom prst="rect">
            <a:avLst/>
          </a:prstGeom>
          <a:noFill/>
        </p:spPr>
        <p:txBody>
          <a:bodyPr wrap="none" rtlCol="0">
            <a:spAutoFit/>
          </a:bodyPr>
          <a:lstStyle/>
          <a:p>
            <a:r>
              <a:rPr lang="en-US" dirty="0"/>
              <a:t>Computer </a:t>
            </a:r>
          </a:p>
          <a:p>
            <a:r>
              <a:rPr lang="en-US" dirty="0"/>
              <a:t>Science</a:t>
            </a:r>
          </a:p>
        </p:txBody>
      </p:sp>
      <p:sp>
        <p:nvSpPr>
          <p:cNvPr id="10" name="TextBox 9"/>
          <p:cNvSpPr txBox="1"/>
          <p:nvPr/>
        </p:nvSpPr>
        <p:spPr>
          <a:xfrm>
            <a:off x="8077200" y="762001"/>
            <a:ext cx="1349728" cy="646331"/>
          </a:xfrm>
          <a:prstGeom prst="rect">
            <a:avLst/>
          </a:prstGeom>
          <a:noFill/>
        </p:spPr>
        <p:txBody>
          <a:bodyPr wrap="none" rtlCol="0">
            <a:spAutoFit/>
          </a:bodyPr>
          <a:lstStyle/>
          <a:p>
            <a:r>
              <a:rPr lang="en-US" dirty="0"/>
              <a:t>Information </a:t>
            </a:r>
          </a:p>
          <a:p>
            <a:r>
              <a:rPr lang="en-US" dirty="0"/>
              <a:t>Science</a:t>
            </a:r>
          </a:p>
        </p:txBody>
      </p:sp>
      <p:sp>
        <p:nvSpPr>
          <p:cNvPr id="11" name="TextBox 10"/>
          <p:cNvSpPr txBox="1"/>
          <p:nvPr/>
        </p:nvSpPr>
        <p:spPr>
          <a:xfrm>
            <a:off x="8077201" y="4176290"/>
            <a:ext cx="891591" cy="646331"/>
          </a:xfrm>
          <a:prstGeom prst="rect">
            <a:avLst/>
          </a:prstGeom>
          <a:noFill/>
        </p:spPr>
        <p:txBody>
          <a:bodyPr wrap="none" rtlCol="0">
            <a:spAutoFit/>
          </a:bodyPr>
          <a:lstStyle/>
          <a:p>
            <a:r>
              <a:rPr lang="en-US" dirty="0"/>
              <a:t>Social</a:t>
            </a:r>
          </a:p>
          <a:p>
            <a:r>
              <a:rPr lang="en-US" dirty="0"/>
              <a:t>Science</a:t>
            </a:r>
          </a:p>
        </p:txBody>
      </p:sp>
      <p:sp>
        <p:nvSpPr>
          <p:cNvPr id="12" name="TextBox 11"/>
          <p:cNvSpPr txBox="1"/>
          <p:nvPr/>
        </p:nvSpPr>
        <p:spPr>
          <a:xfrm>
            <a:off x="2590800" y="4313577"/>
            <a:ext cx="1679178" cy="646331"/>
          </a:xfrm>
          <a:prstGeom prst="rect">
            <a:avLst/>
          </a:prstGeom>
          <a:noFill/>
        </p:spPr>
        <p:txBody>
          <a:bodyPr wrap="none" rtlCol="0">
            <a:spAutoFit/>
          </a:bodyPr>
          <a:lstStyle/>
          <a:p>
            <a:r>
              <a:rPr lang="en-US" dirty="0"/>
              <a:t>Math, Logic,</a:t>
            </a:r>
          </a:p>
          <a:p>
            <a:r>
              <a:rPr lang="en-US" dirty="0"/>
              <a:t>Statistics, OR, …</a:t>
            </a:r>
          </a:p>
        </p:txBody>
      </p:sp>
      <p:sp>
        <p:nvSpPr>
          <p:cNvPr id="13" name="TextBox 12"/>
          <p:cNvSpPr txBox="1"/>
          <p:nvPr/>
        </p:nvSpPr>
        <p:spPr>
          <a:xfrm>
            <a:off x="5441258" y="4822621"/>
            <a:ext cx="1768433" cy="2031325"/>
          </a:xfrm>
          <a:prstGeom prst="rect">
            <a:avLst/>
          </a:prstGeom>
          <a:noFill/>
        </p:spPr>
        <p:txBody>
          <a:bodyPr wrap="none" rtlCol="0">
            <a:spAutoFit/>
          </a:bodyPr>
          <a:lstStyle/>
          <a:p>
            <a:r>
              <a:rPr lang="en-US" dirty="0"/>
              <a:t>Domain Sciences</a:t>
            </a:r>
          </a:p>
          <a:p>
            <a:r>
              <a:rPr lang="en-US" dirty="0"/>
              <a:t>Engineering </a:t>
            </a:r>
          </a:p>
          <a:p>
            <a:r>
              <a:rPr lang="en-US" dirty="0"/>
              <a:t>Economics</a:t>
            </a:r>
          </a:p>
          <a:p>
            <a:r>
              <a:rPr lang="en-US" dirty="0"/>
              <a:t>Medical</a:t>
            </a:r>
          </a:p>
          <a:p>
            <a:r>
              <a:rPr lang="en-US" dirty="0"/>
              <a:t>Legal</a:t>
            </a:r>
          </a:p>
          <a:p>
            <a:r>
              <a:rPr lang="en-US" dirty="0"/>
              <a:t>   …</a:t>
            </a:r>
          </a:p>
          <a:p>
            <a:endParaRPr lang="en-US" dirty="0"/>
          </a:p>
        </p:txBody>
      </p:sp>
      <p:sp>
        <p:nvSpPr>
          <p:cNvPr id="2" name="Title 1"/>
          <p:cNvSpPr>
            <a:spLocks noGrp="1"/>
          </p:cNvSpPr>
          <p:nvPr>
            <p:ph type="title"/>
          </p:nvPr>
        </p:nvSpPr>
        <p:spPr>
          <a:xfrm>
            <a:off x="5151535" y="2542681"/>
            <a:ext cx="1855657" cy="1143000"/>
          </a:xfrm>
        </p:spPr>
        <p:txBody>
          <a:bodyPr>
            <a:normAutofit fontScale="90000"/>
          </a:bodyPr>
          <a:lstStyle/>
          <a:p>
            <a:r>
              <a:rPr lang="en-US" dirty="0"/>
              <a:t> </a:t>
            </a:r>
            <a:r>
              <a:rPr lang="en-US" sz="3600" dirty="0"/>
              <a:t>Data </a:t>
            </a:r>
            <a:br>
              <a:rPr lang="en-US" sz="3600" dirty="0"/>
            </a:br>
            <a:r>
              <a:rPr lang="en-US" sz="3600" dirty="0"/>
              <a:t>Science</a:t>
            </a:r>
            <a:endParaRPr lang="en-US" dirty="0"/>
          </a:p>
        </p:txBody>
      </p:sp>
    </p:spTree>
    <p:extLst>
      <p:ext uri="{BB962C8B-B14F-4D97-AF65-F5344CB8AC3E}">
        <p14:creationId xmlns:p14="http://schemas.microsoft.com/office/powerpoint/2010/main" val="94717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50" y="0"/>
            <a:ext cx="10515600" cy="1325563"/>
          </a:xfrm>
        </p:spPr>
        <p:txBody>
          <a:bodyPr>
            <a:normAutofit/>
          </a:bodyPr>
          <a:lstStyle/>
          <a:p>
            <a:r>
              <a:rPr lang="en-US" dirty="0"/>
              <a:t>Challenges to Data-driven Scientific Discovery</a:t>
            </a:r>
            <a:br>
              <a:rPr lang="en-US" dirty="0"/>
            </a:br>
            <a:endParaRPr lang="en-US" dirty="0"/>
          </a:p>
        </p:txBody>
      </p:sp>
      <p:sp>
        <p:nvSpPr>
          <p:cNvPr id="3" name="Content Placeholder 2"/>
          <p:cNvSpPr>
            <a:spLocks noGrp="1"/>
          </p:cNvSpPr>
          <p:nvPr>
            <p:ph idx="1"/>
          </p:nvPr>
        </p:nvSpPr>
        <p:spPr>
          <a:xfrm>
            <a:off x="386619" y="810419"/>
            <a:ext cx="11225212" cy="5857081"/>
          </a:xfrm>
        </p:spPr>
        <p:txBody>
          <a:bodyPr>
            <a:normAutofit fontScale="92500" lnSpcReduction="20000"/>
          </a:bodyPr>
          <a:lstStyle/>
          <a:p>
            <a:pPr lvl="1"/>
            <a:r>
              <a:rPr lang="en-US" sz="2200" dirty="0"/>
              <a:t>Findability - Distributed data collections</a:t>
            </a:r>
          </a:p>
          <a:p>
            <a:pPr lvl="2"/>
            <a:r>
              <a:rPr lang="en-US" sz="1900" dirty="0"/>
              <a:t>Autonomous Administrations</a:t>
            </a:r>
          </a:p>
          <a:p>
            <a:pPr lvl="2"/>
            <a:r>
              <a:rPr lang="en-US" sz="1900" dirty="0"/>
              <a:t>Protocol differences</a:t>
            </a:r>
          </a:p>
          <a:p>
            <a:pPr lvl="2"/>
            <a:r>
              <a:rPr lang="en-US" sz="1900" dirty="0"/>
              <a:t>Metadata</a:t>
            </a:r>
          </a:p>
          <a:p>
            <a:pPr lvl="1"/>
            <a:r>
              <a:rPr lang="en-US" sz="2200" dirty="0"/>
              <a:t>Technology Evolution</a:t>
            </a:r>
          </a:p>
          <a:p>
            <a:pPr lvl="2"/>
            <a:r>
              <a:rPr lang="en-US" sz="1900" dirty="0"/>
              <a:t>Protocol/API changes</a:t>
            </a:r>
          </a:p>
          <a:p>
            <a:pPr lvl="2"/>
            <a:r>
              <a:rPr lang="en-US" sz="1900" dirty="0"/>
              <a:t>Technology obsolescence</a:t>
            </a:r>
          </a:p>
          <a:p>
            <a:pPr lvl="1"/>
            <a:r>
              <a:rPr lang="en-US" sz="2200" dirty="0"/>
              <a:t>Massive scale – Big Data &amp; Large Resources</a:t>
            </a:r>
          </a:p>
          <a:p>
            <a:pPr lvl="2"/>
            <a:r>
              <a:rPr lang="en-US" sz="1900" dirty="0"/>
              <a:t>Size, Numbers, Speed, Types, Formats, Time-critical</a:t>
            </a:r>
          </a:p>
          <a:p>
            <a:pPr lvl="2"/>
            <a:r>
              <a:rPr lang="en-US" sz="1900" dirty="0"/>
              <a:t>Users, Resources, Applications, Data</a:t>
            </a:r>
          </a:p>
          <a:p>
            <a:pPr lvl="1"/>
            <a:r>
              <a:rPr lang="en-US" sz="2200" dirty="0"/>
              <a:t>Availability &amp; Accessibility</a:t>
            </a:r>
          </a:p>
          <a:p>
            <a:pPr lvl="2"/>
            <a:r>
              <a:rPr lang="en-US" sz="1900" dirty="0"/>
              <a:t>Loss, Corruption, Broken Links, Copyright, Access Control, Dark Data</a:t>
            </a:r>
          </a:p>
          <a:p>
            <a:pPr lvl="1"/>
            <a:r>
              <a:rPr lang="en-US" sz="2200" dirty="0"/>
              <a:t>Increasing lifespan for data</a:t>
            </a:r>
          </a:p>
          <a:p>
            <a:pPr lvl="2"/>
            <a:r>
              <a:rPr lang="en-US" sz="1900" dirty="0"/>
              <a:t>Long-term curation</a:t>
            </a:r>
          </a:p>
          <a:p>
            <a:pPr lvl="2"/>
            <a:r>
              <a:rPr lang="en-US" sz="1900" dirty="0"/>
              <a:t>Context capture</a:t>
            </a:r>
          </a:p>
          <a:p>
            <a:pPr lvl="1"/>
            <a:r>
              <a:rPr lang="en-US" sz="2200" dirty="0"/>
              <a:t>Reusability </a:t>
            </a:r>
          </a:p>
          <a:p>
            <a:pPr lvl="2"/>
            <a:r>
              <a:rPr lang="en-US" sz="1900" dirty="0"/>
              <a:t>Reproducible results</a:t>
            </a:r>
          </a:p>
          <a:p>
            <a:pPr lvl="2"/>
            <a:r>
              <a:rPr lang="en-US" sz="1900" dirty="0"/>
              <a:t>Integrity &amp; provenance</a:t>
            </a:r>
          </a:p>
          <a:p>
            <a:pPr lvl="1"/>
            <a:r>
              <a:rPr lang="en-US" sz="2300" dirty="0"/>
              <a:t>Interoperability</a:t>
            </a:r>
          </a:p>
          <a:p>
            <a:pPr lvl="2"/>
            <a:r>
              <a:rPr lang="en-US" sz="1900" dirty="0"/>
              <a:t>Intra and Inter domain repurposing</a:t>
            </a:r>
          </a:p>
          <a:p>
            <a:pPr lvl="2"/>
            <a:endParaRPr lang="en-US" dirty="0"/>
          </a:p>
          <a:p>
            <a:pPr lvl="1"/>
            <a:endParaRPr lang="en-US" dirty="0"/>
          </a:p>
          <a:p>
            <a:pPr marL="914400" lvl="2" indent="0">
              <a:buNone/>
            </a:pPr>
            <a:endParaRPr lang="en-US" dirty="0"/>
          </a:p>
        </p:txBody>
      </p:sp>
      <p:sp>
        <p:nvSpPr>
          <p:cNvPr id="5" name="Slide Number Placeholder 4"/>
          <p:cNvSpPr>
            <a:spLocks noGrp="1"/>
          </p:cNvSpPr>
          <p:nvPr>
            <p:ph type="sldNum" sz="quarter" idx="4294967295"/>
          </p:nvPr>
        </p:nvSpPr>
        <p:spPr>
          <a:xfrm>
            <a:off x="11329988" y="6477000"/>
            <a:ext cx="862012" cy="381000"/>
          </a:xfrm>
          <a:prstGeom prst="rect">
            <a:avLst/>
          </a:prstGeom>
        </p:spPr>
        <p:txBody>
          <a:bodyPr/>
          <a:lstStyle/>
          <a:p>
            <a:fld id="{916B3408-1FF5-8B4D-BD8D-6BAA8E5A5CF7}" type="slidenum">
              <a:rPr lang="en-US" smtClean="0"/>
              <a:t>16</a:t>
            </a:fld>
            <a:endParaRPr lang="en-US"/>
          </a:p>
        </p:txBody>
      </p:sp>
      <p:sp>
        <p:nvSpPr>
          <p:cNvPr id="4" name="TextBox 3"/>
          <p:cNvSpPr txBox="1"/>
          <p:nvPr/>
        </p:nvSpPr>
        <p:spPr>
          <a:xfrm>
            <a:off x="8742803" y="3913486"/>
            <a:ext cx="2606932" cy="2308324"/>
          </a:xfrm>
          <a:prstGeom prst="rect">
            <a:avLst/>
          </a:prstGeom>
          <a:solidFill>
            <a:schemeClr val="bg1">
              <a:lumMod val="85000"/>
            </a:schemeClr>
          </a:solidFill>
          <a:ln w="38100">
            <a:solidFill>
              <a:schemeClr val="tx1">
                <a:lumMod val="65000"/>
                <a:lumOff val="35000"/>
              </a:schemeClr>
            </a:solidFill>
          </a:ln>
        </p:spPr>
        <p:txBody>
          <a:bodyPr wrap="none" rtlCol="0">
            <a:spAutoFit/>
          </a:bodyPr>
          <a:lstStyle/>
          <a:p>
            <a:r>
              <a:rPr lang="en-US" sz="2400" b="1" u="sng" dirty="0"/>
              <a:t>Five V’s of Big Data</a:t>
            </a:r>
          </a:p>
          <a:p>
            <a:pPr marL="274320" lvl="1"/>
            <a:r>
              <a:rPr lang="en-US" sz="2400" b="1" dirty="0"/>
              <a:t>Volume</a:t>
            </a:r>
          </a:p>
          <a:p>
            <a:pPr marL="274320" lvl="1"/>
            <a:r>
              <a:rPr lang="en-US" sz="2400" b="1" dirty="0"/>
              <a:t>Velocity</a:t>
            </a:r>
          </a:p>
          <a:p>
            <a:pPr marL="274320" lvl="1"/>
            <a:r>
              <a:rPr lang="en-US" sz="2400" b="1" dirty="0"/>
              <a:t>Variety</a:t>
            </a:r>
          </a:p>
          <a:p>
            <a:pPr marL="274320" lvl="1"/>
            <a:r>
              <a:rPr lang="en-US" sz="2400" b="1" dirty="0"/>
              <a:t>Veracity</a:t>
            </a:r>
          </a:p>
          <a:p>
            <a:pPr marL="274320" lvl="1"/>
            <a:r>
              <a:rPr lang="en-US" sz="2400" b="1" dirty="0"/>
              <a:t>Value </a:t>
            </a:r>
          </a:p>
        </p:txBody>
      </p:sp>
      <p:sp>
        <p:nvSpPr>
          <p:cNvPr id="7" name="TextBox 6"/>
          <p:cNvSpPr txBox="1"/>
          <p:nvPr/>
        </p:nvSpPr>
        <p:spPr>
          <a:xfrm>
            <a:off x="8742803" y="1263640"/>
            <a:ext cx="2714447" cy="1938992"/>
          </a:xfrm>
          <a:prstGeom prst="rect">
            <a:avLst/>
          </a:prstGeom>
          <a:solidFill>
            <a:schemeClr val="bg1">
              <a:lumMod val="85000"/>
            </a:schemeClr>
          </a:solidFill>
          <a:ln w="38100">
            <a:solidFill>
              <a:schemeClr val="tx1">
                <a:lumMod val="65000"/>
                <a:lumOff val="35000"/>
              </a:schemeClr>
            </a:solidFill>
          </a:ln>
        </p:spPr>
        <p:txBody>
          <a:bodyPr wrap="square" rtlCol="0">
            <a:spAutoFit/>
          </a:bodyPr>
          <a:lstStyle/>
          <a:p>
            <a:r>
              <a:rPr lang="en-US" sz="2400" b="1" u="sng" dirty="0"/>
              <a:t>FAIR Data Principles</a:t>
            </a:r>
          </a:p>
          <a:p>
            <a:pPr marL="274320" lvl="1"/>
            <a:r>
              <a:rPr lang="en-US" sz="2400" b="1" dirty="0"/>
              <a:t>Findable</a:t>
            </a:r>
          </a:p>
          <a:p>
            <a:pPr marL="274320" lvl="1"/>
            <a:r>
              <a:rPr lang="en-US" sz="2400" b="1" dirty="0"/>
              <a:t>Accessible</a:t>
            </a:r>
          </a:p>
          <a:p>
            <a:pPr marL="274320" lvl="1"/>
            <a:r>
              <a:rPr lang="en-US" sz="2400" b="1" dirty="0"/>
              <a:t>Interoperable</a:t>
            </a:r>
          </a:p>
          <a:p>
            <a:pPr marL="274320" lvl="1"/>
            <a:r>
              <a:rPr lang="en-US" sz="2400" b="1" dirty="0"/>
              <a:t>Reusable</a:t>
            </a:r>
          </a:p>
        </p:txBody>
      </p:sp>
    </p:spTree>
    <p:extLst>
      <p:ext uri="{BB962C8B-B14F-4D97-AF65-F5344CB8AC3E}">
        <p14:creationId xmlns:p14="http://schemas.microsoft.com/office/powerpoint/2010/main" val="173023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47498" y="1455557"/>
            <a:ext cx="4020502" cy="2887103"/>
          </a:xfrm>
          <a:prstGeom prst="rect">
            <a:avLst/>
          </a:prstGeom>
        </p:spPr>
      </p:pic>
      <p:sp>
        <p:nvSpPr>
          <p:cNvPr id="2" name="Title 1"/>
          <p:cNvSpPr>
            <a:spLocks noGrp="1"/>
          </p:cNvSpPr>
          <p:nvPr>
            <p:ph type="title"/>
          </p:nvPr>
        </p:nvSpPr>
        <p:spPr>
          <a:xfrm>
            <a:off x="1245394" y="24427"/>
            <a:ext cx="10515600" cy="1325563"/>
          </a:xfrm>
        </p:spPr>
        <p:txBody>
          <a:bodyPr>
            <a:normAutofit/>
          </a:bodyPr>
          <a:lstStyle/>
          <a:p>
            <a:r>
              <a:rPr lang="en-US" dirty="0"/>
              <a:t>Solution: The DFC Approach</a:t>
            </a:r>
          </a:p>
        </p:txBody>
      </p:sp>
      <p:sp>
        <p:nvSpPr>
          <p:cNvPr id="3" name="Content Placeholder 2"/>
          <p:cNvSpPr>
            <a:spLocks noGrp="1"/>
          </p:cNvSpPr>
          <p:nvPr>
            <p:ph idx="1"/>
          </p:nvPr>
        </p:nvSpPr>
        <p:spPr>
          <a:xfrm>
            <a:off x="415486" y="1158591"/>
            <a:ext cx="11345508" cy="5107276"/>
          </a:xfrm>
        </p:spPr>
        <p:txBody>
          <a:bodyPr>
            <a:normAutofit/>
          </a:bodyPr>
          <a:lstStyle/>
          <a:p>
            <a:pPr lvl="1"/>
            <a:r>
              <a:rPr lang="en-US" dirty="0"/>
              <a:t>Federate</a:t>
            </a:r>
          </a:p>
          <a:p>
            <a:pPr lvl="2"/>
            <a:r>
              <a:rPr lang="en-US" dirty="0"/>
              <a:t>Deal with distributed data collections</a:t>
            </a:r>
          </a:p>
          <a:p>
            <a:pPr lvl="2"/>
            <a:r>
              <a:rPr lang="en-US" dirty="0"/>
              <a:t>Deal with distributed computing</a:t>
            </a:r>
          </a:p>
          <a:p>
            <a:pPr lvl="2"/>
            <a:r>
              <a:rPr lang="en-US" dirty="0"/>
              <a:t>Deal with distributed collaboration</a:t>
            </a:r>
          </a:p>
          <a:p>
            <a:pPr lvl="1"/>
            <a:r>
              <a:rPr lang="en-US" dirty="0"/>
              <a:t>Virtualize</a:t>
            </a:r>
          </a:p>
          <a:p>
            <a:pPr lvl="2"/>
            <a:r>
              <a:rPr lang="en-US" dirty="0"/>
              <a:t>Deal with evolution</a:t>
            </a:r>
          </a:p>
          <a:p>
            <a:pPr lvl="2"/>
            <a:r>
              <a:rPr lang="en-US" dirty="0"/>
              <a:t>Deal with availability</a:t>
            </a:r>
          </a:p>
          <a:p>
            <a:pPr lvl="2"/>
            <a:r>
              <a:rPr lang="en-US" dirty="0"/>
              <a:t>Deal with interoperability</a:t>
            </a:r>
          </a:p>
          <a:p>
            <a:pPr lvl="2"/>
            <a:r>
              <a:rPr lang="en-US" dirty="0"/>
              <a:t>Deal with lifespan  </a:t>
            </a:r>
          </a:p>
          <a:p>
            <a:pPr lvl="1"/>
            <a:r>
              <a:rPr lang="en-US" dirty="0"/>
              <a:t>Automate</a:t>
            </a:r>
          </a:p>
          <a:p>
            <a:pPr lvl="2"/>
            <a:r>
              <a:rPr lang="en-US" dirty="0"/>
              <a:t>Deal with Technology changes</a:t>
            </a:r>
          </a:p>
          <a:p>
            <a:pPr lvl="2"/>
            <a:r>
              <a:rPr lang="en-US" dirty="0"/>
              <a:t>Deal with scale</a:t>
            </a:r>
          </a:p>
          <a:p>
            <a:pPr lvl="2"/>
            <a:r>
              <a:rPr lang="en-US" dirty="0"/>
              <a:t>Deal with management</a:t>
            </a:r>
          </a:p>
          <a:p>
            <a:pPr lvl="2"/>
            <a:r>
              <a:rPr lang="en-US" dirty="0"/>
              <a:t>Deal with reusability</a:t>
            </a:r>
          </a:p>
        </p:txBody>
      </p:sp>
      <p:sp>
        <p:nvSpPr>
          <p:cNvPr id="5" name="Slide Number Placeholder 4"/>
          <p:cNvSpPr>
            <a:spLocks noGrp="1"/>
          </p:cNvSpPr>
          <p:nvPr>
            <p:ph type="sldNum" sz="quarter" idx="4294967295"/>
          </p:nvPr>
        </p:nvSpPr>
        <p:spPr>
          <a:xfrm>
            <a:off x="11329988" y="6477000"/>
            <a:ext cx="862012" cy="381000"/>
          </a:xfrm>
          <a:prstGeom prst="rect">
            <a:avLst/>
          </a:prstGeom>
        </p:spPr>
        <p:txBody>
          <a:bodyPr/>
          <a:lstStyle/>
          <a:p>
            <a:fld id="{916B3408-1FF5-8B4D-BD8D-6BAA8E5A5CF7}" type="slidenum">
              <a:rPr lang="en-US" smtClean="0"/>
              <a:t>17</a:t>
            </a:fld>
            <a:endParaRPr lang="en-US"/>
          </a:p>
        </p:txBody>
      </p:sp>
      <p:sp>
        <p:nvSpPr>
          <p:cNvPr id="4" name="TextBox 3"/>
          <p:cNvSpPr txBox="1"/>
          <p:nvPr/>
        </p:nvSpPr>
        <p:spPr>
          <a:xfrm>
            <a:off x="6997700" y="4953000"/>
            <a:ext cx="4127499" cy="954107"/>
          </a:xfrm>
          <a:prstGeom prst="rect">
            <a:avLst/>
          </a:prstGeom>
          <a:noFill/>
        </p:spPr>
        <p:txBody>
          <a:bodyPr wrap="square" rtlCol="0">
            <a:spAutoFit/>
          </a:bodyPr>
          <a:lstStyle/>
          <a:p>
            <a:r>
              <a:rPr lang="en-US" dirty="0"/>
              <a:t>Ideas developed &amp; improved as part of an NSF funded project between  2011-2017</a:t>
            </a:r>
          </a:p>
          <a:p>
            <a:r>
              <a:rPr lang="en-US" sz="2000" b="1" dirty="0" err="1"/>
              <a:t>Datanet</a:t>
            </a:r>
            <a:r>
              <a:rPr lang="en-US" sz="2000" b="1" dirty="0"/>
              <a:t> Federation Consortium</a:t>
            </a:r>
          </a:p>
        </p:txBody>
      </p:sp>
    </p:spTree>
    <p:extLst>
      <p:ext uri="{BB962C8B-B14F-4D97-AF65-F5344CB8AC3E}">
        <p14:creationId xmlns:p14="http://schemas.microsoft.com/office/powerpoint/2010/main" val="27190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9131300" cy="6858621"/>
          </a:xfrm>
          <a:prstGeom prst="rect">
            <a:avLst/>
          </a:prstGeom>
        </p:spPr>
      </p:pic>
    </p:spTree>
    <p:extLst>
      <p:ext uri="{BB962C8B-B14F-4D97-AF65-F5344CB8AC3E}">
        <p14:creationId xmlns:p14="http://schemas.microsoft.com/office/powerpoint/2010/main" val="302123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4" y="941389"/>
            <a:ext cx="7394575"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Title 1"/>
          <p:cNvSpPr>
            <a:spLocks noGrp="1"/>
          </p:cNvSpPr>
          <p:nvPr>
            <p:ph type="title"/>
          </p:nvPr>
        </p:nvSpPr>
        <p:spPr>
          <a:xfrm>
            <a:off x="2070100" y="-152400"/>
            <a:ext cx="8001000" cy="1143000"/>
          </a:xfrm>
        </p:spPr>
        <p:txBody>
          <a:bodyPr/>
          <a:lstStyle/>
          <a:p>
            <a:r>
              <a:rPr lang="en-US" altLang="en-US">
                <a:latin typeface="Arial" panose="020B0604020202020204" pitchFamily="34" charset="0"/>
              </a:rPr>
              <a:t>Datanet Federation Consortium</a:t>
            </a:r>
          </a:p>
        </p:txBody>
      </p:sp>
      <p:pic>
        <p:nvPicPr>
          <p:cNvPr id="256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3008314"/>
            <a:ext cx="16891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1" y="4849813"/>
            <a:ext cx="1558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13188" y="1257301"/>
            <a:ext cx="1568450"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098800"/>
            <a:ext cx="156845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4838701"/>
            <a:ext cx="16891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0064" y="1295400"/>
            <a:ext cx="1558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34003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F835-1E54-4220-9536-8992BAA1B59D}"/>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70BEB77A-A29A-4D20-8FD5-4C94F6DEA632}"/>
              </a:ext>
            </a:extLst>
          </p:cNvPr>
          <p:cNvSpPr>
            <a:spLocks noGrp="1"/>
          </p:cNvSpPr>
          <p:nvPr>
            <p:ph idx="1"/>
          </p:nvPr>
        </p:nvSpPr>
        <p:spPr/>
        <p:txBody>
          <a:bodyPr/>
          <a:lstStyle/>
          <a:p>
            <a:r>
              <a:rPr lang="en-US" dirty="0">
                <a:solidFill>
                  <a:srgbClr val="FF0000"/>
                </a:solidFill>
              </a:rPr>
              <a:t>Big Data and Cloud Platforms</a:t>
            </a:r>
          </a:p>
          <a:p>
            <a:r>
              <a:rPr lang="en-US" dirty="0"/>
              <a:t>New Paradigm of Research =&gt;  Data Science</a:t>
            </a:r>
          </a:p>
          <a:p>
            <a:r>
              <a:rPr lang="en-US" dirty="0"/>
              <a:t>Challenges in Data-oriented Research</a:t>
            </a:r>
          </a:p>
          <a:p>
            <a:r>
              <a:rPr lang="en-US" dirty="0"/>
              <a:t>Aim of Workshop</a:t>
            </a:r>
          </a:p>
        </p:txBody>
      </p:sp>
    </p:spTree>
    <p:extLst>
      <p:ext uri="{BB962C8B-B14F-4D97-AF65-F5344CB8AC3E}">
        <p14:creationId xmlns:p14="http://schemas.microsoft.com/office/powerpoint/2010/main" val="65109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234" y="0"/>
            <a:ext cx="10515600" cy="1325563"/>
          </a:xfrm>
        </p:spPr>
        <p:txBody>
          <a:bodyPr/>
          <a:lstStyle/>
          <a:p>
            <a:r>
              <a:rPr lang="en-US" dirty="0"/>
              <a:t>Aim of the Workshop</a:t>
            </a:r>
          </a:p>
        </p:txBody>
      </p:sp>
      <p:sp>
        <p:nvSpPr>
          <p:cNvPr id="3" name="Content Placeholder 2"/>
          <p:cNvSpPr>
            <a:spLocks noGrp="1"/>
          </p:cNvSpPr>
          <p:nvPr>
            <p:ph idx="1"/>
          </p:nvPr>
        </p:nvSpPr>
        <p:spPr>
          <a:xfrm>
            <a:off x="916258" y="1100795"/>
            <a:ext cx="10515600" cy="4708989"/>
          </a:xfrm>
        </p:spPr>
        <p:txBody>
          <a:bodyPr>
            <a:normAutofit fontScale="85000" lnSpcReduction="20000"/>
          </a:bodyPr>
          <a:lstStyle/>
          <a:p>
            <a:r>
              <a:rPr lang="en-US" dirty="0"/>
              <a:t>This workshop builds upon the model of DFC</a:t>
            </a:r>
          </a:p>
          <a:p>
            <a:r>
              <a:rPr lang="en-US" dirty="0"/>
              <a:t>Impart to emerging scientists the lessons learned in DFC</a:t>
            </a:r>
          </a:p>
          <a:p>
            <a:r>
              <a:rPr lang="en-US" dirty="0"/>
              <a:t>Provide a  pathway  to perform science in collaboration</a:t>
            </a:r>
          </a:p>
          <a:p>
            <a:r>
              <a:rPr lang="en-US" dirty="0"/>
              <a:t>Motivate to capture context for information and computation</a:t>
            </a:r>
          </a:p>
          <a:p>
            <a:r>
              <a:rPr lang="en-US" dirty="0"/>
              <a:t>Learn to make your research reproducible and reusable</a:t>
            </a:r>
          </a:p>
          <a:p>
            <a:r>
              <a:rPr lang="en-US" dirty="0"/>
              <a:t>How to conform to FAIR Principles</a:t>
            </a:r>
          </a:p>
          <a:p>
            <a:r>
              <a:rPr lang="en-US" dirty="0"/>
              <a:t>Bring out the socio-technical nature of emerging research paradigm</a:t>
            </a:r>
          </a:p>
          <a:p>
            <a:r>
              <a:rPr lang="en-US" dirty="0"/>
              <a:t>Empower scientists to navigate the fourth paradigm</a:t>
            </a:r>
          </a:p>
          <a:p>
            <a:r>
              <a:rPr lang="en-US" dirty="0"/>
              <a:t>Do this in a hands-on fashion</a:t>
            </a:r>
          </a:p>
          <a:p>
            <a:pPr lvl="1"/>
            <a:r>
              <a:rPr lang="en-US" dirty="0"/>
              <a:t>By using tools and technologies of the current day</a:t>
            </a:r>
          </a:p>
          <a:p>
            <a:pPr lvl="1"/>
            <a:r>
              <a:rPr lang="en-US" dirty="0"/>
              <a:t>But providing insights into how to translate to those in the future</a:t>
            </a:r>
          </a:p>
          <a:p>
            <a:pPr marL="457200" lvl="1" indent="0">
              <a:buNone/>
            </a:pPr>
            <a:endParaRPr lang="en-US" dirty="0"/>
          </a:p>
          <a:p>
            <a:pPr marL="457200" lvl="1" indent="0">
              <a:buNone/>
            </a:pPr>
            <a:r>
              <a:rPr lang="en-US" dirty="0"/>
              <a:t>                          </a:t>
            </a:r>
            <a:r>
              <a:rPr lang="en-US" dirty="0">
                <a:solidFill>
                  <a:srgbClr val="C00000"/>
                </a:solidFill>
              </a:rPr>
              <a:t>Virtualize</a:t>
            </a:r>
            <a:r>
              <a:rPr lang="en-US" dirty="0"/>
              <a:t>     </a:t>
            </a:r>
            <a:r>
              <a:rPr lang="en-US" dirty="0">
                <a:solidFill>
                  <a:schemeClr val="accent1">
                    <a:lumMod val="75000"/>
                  </a:schemeClr>
                </a:solidFill>
              </a:rPr>
              <a:t>Federate</a:t>
            </a:r>
            <a:r>
              <a:rPr lang="en-US" dirty="0"/>
              <a:t>     </a:t>
            </a:r>
            <a:r>
              <a:rPr lang="en-US" dirty="0">
                <a:solidFill>
                  <a:srgbClr val="00B050"/>
                </a:solidFill>
              </a:rPr>
              <a:t>Automate</a:t>
            </a:r>
          </a:p>
        </p:txBody>
      </p:sp>
    </p:spTree>
    <p:extLst>
      <p:ext uri="{BB962C8B-B14F-4D97-AF65-F5344CB8AC3E}">
        <p14:creationId xmlns:p14="http://schemas.microsoft.com/office/powerpoint/2010/main" val="356639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31" y="88399"/>
            <a:ext cx="10515600" cy="1325563"/>
          </a:xfrm>
        </p:spPr>
        <p:txBody>
          <a:bodyPr/>
          <a:lstStyle/>
          <a:p>
            <a:r>
              <a:rPr lang="en-US" dirty="0"/>
              <a:t>Workshop: Virtualize</a:t>
            </a:r>
          </a:p>
        </p:txBody>
      </p:sp>
      <p:sp>
        <p:nvSpPr>
          <p:cNvPr id="3" name="Content Placeholder 2"/>
          <p:cNvSpPr>
            <a:spLocks noGrp="1"/>
          </p:cNvSpPr>
          <p:nvPr>
            <p:ph idx="1"/>
          </p:nvPr>
        </p:nvSpPr>
        <p:spPr>
          <a:xfrm>
            <a:off x="681790" y="1536868"/>
            <a:ext cx="10515600" cy="4351338"/>
          </a:xfrm>
        </p:spPr>
        <p:txBody>
          <a:bodyPr>
            <a:normAutofit/>
          </a:bodyPr>
          <a:lstStyle/>
          <a:p>
            <a:r>
              <a:rPr lang="en-US" dirty="0"/>
              <a:t>Data Virtualization &amp; Common Name Space</a:t>
            </a:r>
          </a:p>
          <a:p>
            <a:pPr lvl="1"/>
            <a:r>
              <a:rPr lang="en-US" dirty="0">
                <a:solidFill>
                  <a:srgbClr val="FF0000"/>
                </a:solidFill>
              </a:rPr>
              <a:t>iRODS</a:t>
            </a:r>
          </a:p>
          <a:p>
            <a:pPr lvl="1"/>
            <a:r>
              <a:rPr lang="en-US" dirty="0">
                <a:solidFill>
                  <a:srgbClr val="FF0000"/>
                </a:solidFill>
              </a:rPr>
              <a:t>Keyword &amp; Tags</a:t>
            </a:r>
          </a:p>
          <a:p>
            <a:r>
              <a:rPr lang="en-US" dirty="0"/>
              <a:t>Compute Virtualization</a:t>
            </a:r>
          </a:p>
          <a:p>
            <a:pPr lvl="1"/>
            <a:r>
              <a:rPr lang="en-US" dirty="0">
                <a:solidFill>
                  <a:srgbClr val="FF0000"/>
                </a:solidFill>
              </a:rPr>
              <a:t>Jet Stream</a:t>
            </a:r>
          </a:p>
          <a:p>
            <a:pPr lvl="1"/>
            <a:r>
              <a:rPr lang="en-US" dirty="0">
                <a:solidFill>
                  <a:srgbClr val="FF0000"/>
                </a:solidFill>
              </a:rPr>
              <a:t>Cloud Computing: AWS</a:t>
            </a:r>
          </a:p>
          <a:p>
            <a:pPr lvl="1"/>
            <a:r>
              <a:rPr lang="en-US" dirty="0">
                <a:solidFill>
                  <a:srgbClr val="FF0000"/>
                </a:solidFill>
              </a:rPr>
              <a:t>Docker, Singularity</a:t>
            </a:r>
          </a:p>
          <a:p>
            <a:r>
              <a:rPr lang="en-US" dirty="0"/>
              <a:t>Contextual Metadata</a:t>
            </a:r>
          </a:p>
          <a:p>
            <a:pPr lvl="1"/>
            <a:r>
              <a:rPr lang="en-US" dirty="0">
                <a:solidFill>
                  <a:srgbClr val="FF0000"/>
                </a:solidFill>
              </a:rPr>
              <a:t>Ontologies: </a:t>
            </a:r>
            <a:r>
              <a:rPr lang="en-US" dirty="0" err="1">
                <a:solidFill>
                  <a:srgbClr val="FF0000"/>
                </a:solidFill>
              </a:rPr>
              <a:t>Dataverse</a:t>
            </a:r>
            <a:endParaRPr lang="en-US" dirty="0">
              <a:solidFill>
                <a:srgbClr val="FF0000"/>
              </a:solidFill>
            </a:endParaRPr>
          </a:p>
          <a:p>
            <a:pPr lvl="1"/>
            <a:r>
              <a:rPr lang="en-US" dirty="0">
                <a:solidFill>
                  <a:srgbClr val="FF0000"/>
                </a:solidFill>
              </a:rPr>
              <a:t>Science Portals: </a:t>
            </a:r>
            <a:r>
              <a:rPr lang="en-US" dirty="0" err="1">
                <a:solidFill>
                  <a:srgbClr val="FF0000"/>
                </a:solidFill>
              </a:rPr>
              <a:t>CyVerse</a:t>
            </a:r>
            <a:r>
              <a:rPr lang="en-US" dirty="0">
                <a:solidFill>
                  <a:srgbClr val="FF0000"/>
                </a:solidFill>
              </a:rPr>
              <a:t>, </a:t>
            </a:r>
            <a:r>
              <a:rPr lang="en-US" dirty="0" err="1">
                <a:solidFill>
                  <a:srgbClr val="FF0000"/>
                </a:solidFill>
              </a:rPr>
              <a:t>Hydroshare</a:t>
            </a:r>
            <a:r>
              <a:rPr lang="en-US" dirty="0">
                <a:solidFill>
                  <a:srgbClr val="FF0000"/>
                </a:solidFill>
              </a:rPr>
              <a:t>, </a:t>
            </a:r>
            <a:r>
              <a:rPr lang="en-US" dirty="0" err="1">
                <a:solidFill>
                  <a:srgbClr val="FF0000"/>
                </a:solidFill>
              </a:rPr>
              <a:t>Dataverse</a:t>
            </a:r>
            <a:endParaRPr lang="en-US" dirty="0">
              <a:solidFill>
                <a:srgbClr val="FF0000"/>
              </a:solidFill>
            </a:endParaRPr>
          </a:p>
        </p:txBody>
      </p:sp>
    </p:spTree>
    <p:extLst>
      <p:ext uri="{BB962C8B-B14F-4D97-AF65-F5344CB8AC3E}">
        <p14:creationId xmlns:p14="http://schemas.microsoft.com/office/powerpoint/2010/main" val="283904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37" y="220747"/>
            <a:ext cx="10515600" cy="1325563"/>
          </a:xfrm>
        </p:spPr>
        <p:txBody>
          <a:bodyPr/>
          <a:lstStyle/>
          <a:p>
            <a:r>
              <a:rPr lang="en-US" dirty="0"/>
              <a:t>Workshop: Federate</a:t>
            </a:r>
          </a:p>
        </p:txBody>
      </p:sp>
      <p:sp>
        <p:nvSpPr>
          <p:cNvPr id="3" name="Content Placeholder 2"/>
          <p:cNvSpPr>
            <a:spLocks noGrp="1"/>
          </p:cNvSpPr>
          <p:nvPr>
            <p:ph idx="1"/>
          </p:nvPr>
        </p:nvSpPr>
        <p:spPr>
          <a:xfrm>
            <a:off x="729915" y="1284204"/>
            <a:ext cx="10515600" cy="4351338"/>
          </a:xfrm>
        </p:spPr>
        <p:txBody>
          <a:bodyPr>
            <a:normAutofit fontScale="85000" lnSpcReduction="20000"/>
          </a:bodyPr>
          <a:lstStyle/>
          <a:p>
            <a:r>
              <a:rPr lang="en-US" dirty="0"/>
              <a:t>Federating Distributed Data Sources</a:t>
            </a:r>
          </a:p>
          <a:p>
            <a:pPr lvl="1"/>
            <a:r>
              <a:rPr lang="en-US" dirty="0">
                <a:solidFill>
                  <a:srgbClr val="FF0000"/>
                </a:solidFill>
              </a:rPr>
              <a:t>iRODS</a:t>
            </a:r>
          </a:p>
          <a:p>
            <a:pPr lvl="1"/>
            <a:r>
              <a:rPr lang="en-US" dirty="0">
                <a:solidFill>
                  <a:srgbClr val="FF0000"/>
                </a:solidFill>
              </a:rPr>
              <a:t>Cloud Storage</a:t>
            </a:r>
            <a:endParaRPr lang="en-US" dirty="0"/>
          </a:p>
          <a:p>
            <a:r>
              <a:rPr lang="en-US" dirty="0"/>
              <a:t>Federated Computing</a:t>
            </a:r>
          </a:p>
          <a:p>
            <a:pPr lvl="1"/>
            <a:r>
              <a:rPr lang="en-US" dirty="0">
                <a:solidFill>
                  <a:srgbClr val="FF0000"/>
                </a:solidFill>
              </a:rPr>
              <a:t>Cloud Computing &amp; HPC</a:t>
            </a:r>
          </a:p>
          <a:p>
            <a:pPr lvl="1"/>
            <a:r>
              <a:rPr lang="en-US" dirty="0">
                <a:solidFill>
                  <a:srgbClr val="FF0000"/>
                </a:solidFill>
              </a:rPr>
              <a:t>Atmosphere</a:t>
            </a:r>
          </a:p>
          <a:p>
            <a:r>
              <a:rPr lang="en-US" dirty="0"/>
              <a:t>Distributed Metadata</a:t>
            </a:r>
          </a:p>
          <a:p>
            <a:pPr lvl="1"/>
            <a:r>
              <a:rPr lang="en-US" dirty="0">
                <a:solidFill>
                  <a:srgbClr val="FF0000"/>
                </a:solidFill>
              </a:rPr>
              <a:t>Elastic Search</a:t>
            </a:r>
          </a:p>
          <a:p>
            <a:r>
              <a:rPr lang="en-US" dirty="0"/>
              <a:t>Distributed Platforms</a:t>
            </a:r>
          </a:p>
          <a:p>
            <a:pPr lvl="1"/>
            <a:r>
              <a:rPr lang="en-US" dirty="0">
                <a:solidFill>
                  <a:srgbClr val="FF0000"/>
                </a:solidFill>
              </a:rPr>
              <a:t>AWS, XSEDE</a:t>
            </a:r>
          </a:p>
          <a:p>
            <a:r>
              <a:rPr lang="en-US" dirty="0"/>
              <a:t>Federated Research</a:t>
            </a:r>
          </a:p>
          <a:p>
            <a:pPr lvl="1"/>
            <a:r>
              <a:rPr lang="en-US" dirty="0">
                <a:solidFill>
                  <a:srgbClr val="FF0000"/>
                </a:solidFill>
              </a:rPr>
              <a:t>Collaboration Tools</a:t>
            </a:r>
          </a:p>
          <a:p>
            <a:pPr lvl="1"/>
            <a:r>
              <a:rPr lang="en-US" dirty="0">
                <a:solidFill>
                  <a:srgbClr val="FF0000"/>
                </a:solidFill>
              </a:rPr>
              <a:t>Coordination Tools</a:t>
            </a:r>
          </a:p>
        </p:txBody>
      </p:sp>
    </p:spTree>
    <p:extLst>
      <p:ext uri="{BB962C8B-B14F-4D97-AF65-F5344CB8AC3E}">
        <p14:creationId xmlns:p14="http://schemas.microsoft.com/office/powerpoint/2010/main" val="3602974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63" y="232777"/>
            <a:ext cx="10515600" cy="1325563"/>
          </a:xfrm>
        </p:spPr>
        <p:txBody>
          <a:bodyPr/>
          <a:lstStyle/>
          <a:p>
            <a:r>
              <a:rPr lang="en-US" dirty="0"/>
              <a:t>Workshop: Automate</a:t>
            </a:r>
          </a:p>
        </p:txBody>
      </p:sp>
      <p:sp>
        <p:nvSpPr>
          <p:cNvPr id="3" name="Content Placeholder 2"/>
          <p:cNvSpPr>
            <a:spLocks noGrp="1"/>
          </p:cNvSpPr>
          <p:nvPr>
            <p:ph idx="1"/>
          </p:nvPr>
        </p:nvSpPr>
        <p:spPr>
          <a:xfrm>
            <a:off x="621632" y="1272172"/>
            <a:ext cx="10515600" cy="4351338"/>
          </a:xfrm>
        </p:spPr>
        <p:txBody>
          <a:bodyPr/>
          <a:lstStyle/>
          <a:p>
            <a:r>
              <a:rPr lang="en-US" dirty="0"/>
              <a:t>Server-side Workflows</a:t>
            </a:r>
          </a:p>
          <a:p>
            <a:pPr lvl="1"/>
            <a:r>
              <a:rPr lang="en-US" dirty="0">
                <a:solidFill>
                  <a:srgbClr val="FF0000"/>
                </a:solidFill>
              </a:rPr>
              <a:t>DE</a:t>
            </a:r>
          </a:p>
          <a:p>
            <a:pPr lvl="1"/>
            <a:r>
              <a:rPr lang="en-US" dirty="0" err="1">
                <a:solidFill>
                  <a:srgbClr val="FF0000"/>
                </a:solidFill>
              </a:rPr>
              <a:t>Hydroshare</a:t>
            </a:r>
            <a:endParaRPr lang="en-US" dirty="0">
              <a:solidFill>
                <a:srgbClr val="FF0000"/>
              </a:solidFill>
            </a:endParaRPr>
          </a:p>
          <a:p>
            <a:pPr lvl="1"/>
            <a:r>
              <a:rPr lang="en-US" dirty="0" err="1">
                <a:solidFill>
                  <a:srgbClr val="FF0000"/>
                </a:solidFill>
              </a:rPr>
              <a:t>SnameMake</a:t>
            </a:r>
            <a:r>
              <a:rPr lang="en-US" dirty="0">
                <a:solidFill>
                  <a:srgbClr val="FF0000"/>
                </a:solidFill>
              </a:rPr>
              <a:t>, </a:t>
            </a:r>
            <a:r>
              <a:rPr lang="en-US" dirty="0" err="1">
                <a:solidFill>
                  <a:srgbClr val="FF0000"/>
                </a:solidFill>
              </a:rPr>
              <a:t>Makeflow</a:t>
            </a:r>
            <a:endParaRPr lang="en-US" dirty="0">
              <a:solidFill>
                <a:srgbClr val="FF0000"/>
              </a:solidFill>
            </a:endParaRPr>
          </a:p>
          <a:p>
            <a:r>
              <a:rPr lang="en-US" dirty="0"/>
              <a:t>Collaborative Desktop Workflows</a:t>
            </a:r>
          </a:p>
          <a:p>
            <a:pPr lvl="1"/>
            <a:r>
              <a:rPr lang="en-US" dirty="0">
                <a:solidFill>
                  <a:srgbClr val="FF0000"/>
                </a:solidFill>
              </a:rPr>
              <a:t>KNIME</a:t>
            </a:r>
          </a:p>
          <a:p>
            <a:pPr lvl="1"/>
            <a:r>
              <a:rPr lang="en-US" dirty="0" err="1">
                <a:solidFill>
                  <a:srgbClr val="FF0000"/>
                </a:solidFill>
              </a:rPr>
              <a:t>Rstudio</a:t>
            </a:r>
            <a:r>
              <a:rPr lang="en-US" dirty="0">
                <a:solidFill>
                  <a:srgbClr val="FF0000"/>
                </a:solidFill>
              </a:rPr>
              <a:t>/</a:t>
            </a:r>
            <a:r>
              <a:rPr lang="en-US" dirty="0" err="1">
                <a:solidFill>
                  <a:srgbClr val="FF0000"/>
                </a:solidFill>
              </a:rPr>
              <a:t>Rshiny</a:t>
            </a:r>
            <a:endParaRPr lang="en-US" dirty="0">
              <a:solidFill>
                <a:srgbClr val="FF0000"/>
              </a:solidFill>
            </a:endParaRPr>
          </a:p>
          <a:p>
            <a:pPr lvl="1"/>
            <a:r>
              <a:rPr lang="en-US" dirty="0" err="1">
                <a:solidFill>
                  <a:srgbClr val="FF0000"/>
                </a:solidFill>
              </a:rPr>
              <a:t>Jupyter</a:t>
            </a:r>
            <a:endParaRPr lang="en-US" dirty="0">
              <a:solidFill>
                <a:srgbClr val="FF0000"/>
              </a:solidFill>
            </a:endParaRPr>
          </a:p>
          <a:p>
            <a:r>
              <a:rPr lang="en-US" dirty="0"/>
              <a:t>Automation of Data Management &amp; Ingestion Pipelines</a:t>
            </a:r>
          </a:p>
          <a:p>
            <a:pPr lvl="1"/>
            <a:r>
              <a:rPr lang="en-US" dirty="0">
                <a:solidFill>
                  <a:srgbClr val="FF0000"/>
                </a:solidFill>
              </a:rPr>
              <a:t>iRODS</a:t>
            </a:r>
          </a:p>
          <a:p>
            <a:endParaRPr lang="en-US" dirty="0"/>
          </a:p>
        </p:txBody>
      </p:sp>
    </p:spTree>
    <p:extLst>
      <p:ext uri="{BB962C8B-B14F-4D97-AF65-F5344CB8AC3E}">
        <p14:creationId xmlns:p14="http://schemas.microsoft.com/office/powerpoint/2010/main" val="177042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F1CB-6F72-4695-9E9A-52D08A867872}"/>
              </a:ext>
            </a:extLst>
          </p:cNvPr>
          <p:cNvSpPr>
            <a:spLocks noGrp="1"/>
          </p:cNvSpPr>
          <p:nvPr>
            <p:ph type="title"/>
          </p:nvPr>
        </p:nvSpPr>
        <p:spPr>
          <a:xfrm>
            <a:off x="3144252" y="2915820"/>
            <a:ext cx="9749589" cy="1325563"/>
          </a:xfrm>
        </p:spPr>
        <p:txBody>
          <a:bodyPr/>
          <a:lstStyle/>
          <a:p>
            <a:r>
              <a:rPr lang="en-US" dirty="0"/>
              <a:t>Deep Learning</a:t>
            </a:r>
          </a:p>
        </p:txBody>
      </p:sp>
      <p:sp>
        <p:nvSpPr>
          <p:cNvPr id="3" name="Content Placeholder 2">
            <a:extLst>
              <a:ext uri="{FF2B5EF4-FFF2-40B4-BE49-F238E27FC236}">
                <a16:creationId xmlns:a16="http://schemas.microsoft.com/office/drawing/2014/main" id="{0B859D45-C424-41D5-B8A2-53C3E8C5C2E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785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4E1351C-815F-4B29-A0C1-7A237FCA8D38}"/>
              </a:ext>
            </a:extLst>
          </p:cNvPr>
          <p:cNvSpPr>
            <a:spLocks noGrp="1" noChangeArrowheads="1"/>
          </p:cNvSpPr>
          <p:nvPr>
            <p:ph type="title"/>
          </p:nvPr>
        </p:nvSpPr>
        <p:spPr>
          <a:xfrm>
            <a:off x="2008188" y="152400"/>
            <a:ext cx="7772400" cy="719138"/>
          </a:xfrm>
        </p:spPr>
        <p:txBody>
          <a:bodyPr/>
          <a:lstStyle/>
          <a:p>
            <a:r>
              <a:rPr lang="en-US" altLang="en-US"/>
              <a:t>What is Deep Learning?</a:t>
            </a:r>
          </a:p>
        </p:txBody>
      </p:sp>
      <p:sp>
        <p:nvSpPr>
          <p:cNvPr id="29699" name="Content Placeholder 2">
            <a:extLst>
              <a:ext uri="{FF2B5EF4-FFF2-40B4-BE49-F238E27FC236}">
                <a16:creationId xmlns:a16="http://schemas.microsoft.com/office/drawing/2014/main" id="{179F15D5-1F79-4EF3-9FA7-6A3980E0FC2D}"/>
              </a:ext>
            </a:extLst>
          </p:cNvPr>
          <p:cNvSpPr>
            <a:spLocks noGrp="1" noChangeArrowheads="1"/>
          </p:cNvSpPr>
          <p:nvPr>
            <p:ph idx="1"/>
          </p:nvPr>
        </p:nvSpPr>
        <p:spPr>
          <a:xfrm>
            <a:off x="2209800" y="1084264"/>
            <a:ext cx="7772400" cy="5011737"/>
          </a:xfrm>
        </p:spPr>
        <p:txBody>
          <a:bodyPr/>
          <a:lstStyle/>
          <a:p>
            <a:pPr marL="0" indent="0">
              <a:buNone/>
            </a:pPr>
            <a:r>
              <a:rPr lang="en-US" altLang="en-US" sz="2400">
                <a:solidFill>
                  <a:srgbClr val="FF0000"/>
                </a:solidFill>
              </a:rPr>
              <a:t>In the words of Andrew Ng, founder of Google Brain:</a:t>
            </a:r>
          </a:p>
          <a:p>
            <a:pPr marL="400050" lvl="1" indent="0">
              <a:buNone/>
            </a:pPr>
            <a:r>
              <a:rPr lang="en-US" altLang="en-US" i="1"/>
              <a:t>“When you hear the term deep learning, just think of a </a:t>
            </a:r>
            <a:r>
              <a:rPr lang="en-US" altLang="en-US" i="1">
                <a:solidFill>
                  <a:srgbClr val="0070C0"/>
                </a:solidFill>
              </a:rPr>
              <a:t>large deep neural net</a:t>
            </a:r>
            <a:r>
              <a:rPr lang="en-US" altLang="en-US" i="1"/>
              <a:t>. Deep refers to the number of layers typically and so this kind of the popular term that’s been adopted in the press. I think of them as deep neural networks generally.” – 2016 </a:t>
            </a:r>
          </a:p>
          <a:p>
            <a:pPr marL="400050" lvl="1" indent="0">
              <a:buNone/>
            </a:pPr>
            <a:r>
              <a:rPr lang="en-US" altLang="en-US" i="1"/>
              <a:t>“Deep learning methods aim at </a:t>
            </a:r>
            <a:r>
              <a:rPr lang="en-US" altLang="en-US" i="1">
                <a:solidFill>
                  <a:srgbClr val="0070C0"/>
                </a:solidFill>
              </a:rPr>
              <a:t>learning feature hierarchies</a:t>
            </a:r>
            <a:r>
              <a:rPr lang="en-US" altLang="en-US" i="1"/>
              <a:t> with features from higher levels of the hierarchy formed by the </a:t>
            </a:r>
            <a:r>
              <a:rPr lang="en-US" altLang="en-US" i="1">
                <a:solidFill>
                  <a:srgbClr val="0070C0"/>
                </a:solidFill>
              </a:rPr>
              <a:t>composition of lower level features</a:t>
            </a:r>
            <a:r>
              <a:rPr lang="en-US" altLang="en-US" i="1"/>
              <a:t>. Automatically learning features at multiple levels of abstraction allow a system to learn complex functions mapping the input to the output directly from data, </a:t>
            </a:r>
            <a:r>
              <a:rPr lang="en-US" altLang="en-US" i="1">
                <a:solidFill>
                  <a:srgbClr val="0070C0"/>
                </a:solidFill>
              </a:rPr>
              <a:t>without depending completely on human-crafted features</a:t>
            </a:r>
            <a:r>
              <a:rPr lang="en-US" altLang="en-US" i="1"/>
              <a:t>” – 2009</a:t>
            </a:r>
            <a:endParaRPr lang="en-US" altLang="en-US">
              <a:solidFill>
                <a:srgbClr val="FF0000"/>
              </a:solidFill>
            </a:endParaRPr>
          </a:p>
        </p:txBody>
      </p:sp>
      <p:sp>
        <p:nvSpPr>
          <p:cNvPr id="29700" name="Slide Number Placeholder 3">
            <a:extLst>
              <a:ext uri="{FF2B5EF4-FFF2-40B4-BE49-F238E27FC236}">
                <a16:creationId xmlns:a16="http://schemas.microsoft.com/office/drawing/2014/main" id="{116EDA72-D42F-4A37-B0F5-AE4C1B3555C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3525E92-30F3-418B-9C16-32F9AFECC6C4}" type="slidenum">
              <a:rPr lang="en-US" altLang="en-US" sz="1400"/>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CB15613-F81C-4EE9-9CBE-5A550AEB2358}"/>
              </a:ext>
            </a:extLst>
          </p:cNvPr>
          <p:cNvSpPr>
            <a:spLocks noGrp="1" noChangeArrowheads="1"/>
          </p:cNvSpPr>
          <p:nvPr>
            <p:ph type="title"/>
          </p:nvPr>
        </p:nvSpPr>
        <p:spPr>
          <a:xfrm>
            <a:off x="1752600" y="0"/>
            <a:ext cx="7772400" cy="1143000"/>
          </a:xfrm>
        </p:spPr>
        <p:txBody>
          <a:bodyPr/>
          <a:lstStyle/>
          <a:p>
            <a:r>
              <a:rPr lang="en-US" altLang="en-US"/>
              <a:t>Deep Learning vs ANN</a:t>
            </a:r>
          </a:p>
        </p:txBody>
      </p:sp>
      <p:cxnSp>
        <p:nvCxnSpPr>
          <p:cNvPr id="30723" name="Straight Arrow Connector 4">
            <a:extLst>
              <a:ext uri="{FF2B5EF4-FFF2-40B4-BE49-F238E27FC236}">
                <a16:creationId xmlns:a16="http://schemas.microsoft.com/office/drawing/2014/main" id="{C21E9D58-C817-4892-BFD6-DEF19B4A193F}"/>
              </a:ext>
            </a:extLst>
          </p:cNvPr>
          <p:cNvCxnSpPr>
            <a:cxnSpLocks noChangeShapeType="1"/>
          </p:cNvCxnSpPr>
          <p:nvPr/>
        </p:nvCxnSpPr>
        <p:spPr bwMode="auto">
          <a:xfrm flipV="1">
            <a:off x="3962400" y="2590800"/>
            <a:ext cx="0" cy="2667000"/>
          </a:xfrm>
          <a:prstGeom prst="straightConnector1">
            <a:avLst/>
          </a:prstGeom>
          <a:noFill/>
          <a:ln w="38100" algn="ctr">
            <a:solidFill>
              <a:schemeClr val="tx1"/>
            </a:solidFill>
            <a:round/>
            <a:headEnd/>
            <a:tailEnd type="triangle" w="med" len="med"/>
          </a:ln>
        </p:spPr>
      </p:cxnSp>
      <p:cxnSp>
        <p:nvCxnSpPr>
          <p:cNvPr id="30724" name="Straight Arrow Connector 7">
            <a:extLst>
              <a:ext uri="{FF2B5EF4-FFF2-40B4-BE49-F238E27FC236}">
                <a16:creationId xmlns:a16="http://schemas.microsoft.com/office/drawing/2014/main" id="{BE20C40E-D817-4C82-8504-FEAE7B177C57}"/>
              </a:ext>
            </a:extLst>
          </p:cNvPr>
          <p:cNvCxnSpPr>
            <a:cxnSpLocks noChangeShapeType="1"/>
          </p:cNvCxnSpPr>
          <p:nvPr/>
        </p:nvCxnSpPr>
        <p:spPr bwMode="auto">
          <a:xfrm>
            <a:off x="3962400" y="5257800"/>
            <a:ext cx="4510088" cy="0"/>
          </a:xfrm>
          <a:prstGeom prst="straightConnector1">
            <a:avLst/>
          </a:prstGeom>
          <a:noFill/>
          <a:ln w="28575" algn="ctr">
            <a:solidFill>
              <a:schemeClr val="tx1"/>
            </a:solidFill>
            <a:round/>
            <a:headEnd/>
            <a:tailEnd type="triangle" w="med" len="med"/>
          </a:ln>
        </p:spPr>
      </p:cxnSp>
      <p:sp>
        <p:nvSpPr>
          <p:cNvPr id="9" name="Arc 8">
            <a:extLst>
              <a:ext uri="{FF2B5EF4-FFF2-40B4-BE49-F238E27FC236}">
                <a16:creationId xmlns:a16="http://schemas.microsoft.com/office/drawing/2014/main" id="{E71A8693-CD3C-4342-830C-ABB5A5591BA1}"/>
              </a:ext>
            </a:extLst>
          </p:cNvPr>
          <p:cNvSpPr/>
          <p:nvPr/>
        </p:nvSpPr>
        <p:spPr bwMode="auto">
          <a:xfrm rot="19013886">
            <a:off x="-706438" y="4630738"/>
            <a:ext cx="12490451"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a:extLst>
            <a:ext uri="{AF507438-7753-43e0-B8FC-AC1667EBCBE1}"/>
          </a:extLst>
        </p:spPr>
        <p:txBody>
          <a:bodyPr/>
          <a:lstStyle/>
          <a:p>
            <a:pPr>
              <a:defRPr/>
            </a:pPr>
            <a:endParaRPr lang="en-US">
              <a:latin typeface="Arial" panose="020B0604020202020204" pitchFamily="34" charset="0"/>
              <a:ea typeface="ヒラギノ角ゴ Pro W3" pitchFamily="86" charset="-128"/>
            </a:endParaRPr>
          </a:p>
        </p:txBody>
      </p:sp>
      <p:grpSp>
        <p:nvGrpSpPr>
          <p:cNvPr id="30726" name="Group 13">
            <a:extLst>
              <a:ext uri="{FF2B5EF4-FFF2-40B4-BE49-F238E27FC236}">
                <a16:creationId xmlns:a16="http://schemas.microsoft.com/office/drawing/2014/main" id="{BC6A2865-3FF3-4714-AE81-C7F02DA4E74A}"/>
              </a:ext>
            </a:extLst>
          </p:cNvPr>
          <p:cNvGrpSpPr>
            <a:grpSpLocks/>
          </p:cNvGrpSpPr>
          <p:nvPr/>
        </p:nvGrpSpPr>
        <p:grpSpPr bwMode="auto">
          <a:xfrm>
            <a:off x="3962400" y="4038601"/>
            <a:ext cx="4267200" cy="2460625"/>
            <a:chOff x="2438986" y="4038600"/>
            <a:chExt cx="4266614" cy="2460514"/>
          </a:xfrm>
        </p:grpSpPr>
        <p:sp>
          <p:nvSpPr>
            <p:cNvPr id="11" name="Arc 10">
              <a:extLst>
                <a:ext uri="{FF2B5EF4-FFF2-40B4-BE49-F238E27FC236}">
                  <a16:creationId xmlns:a16="http://schemas.microsoft.com/office/drawing/2014/main" id="{DFD8E258-5610-4EF0-BCC3-56FBDA125498}"/>
                </a:ext>
              </a:extLst>
            </p:cNvPr>
            <p:cNvSpPr/>
            <p:nvPr/>
          </p:nvSpPr>
          <p:spPr bwMode="auto">
            <a:xfrm rot="16435727">
              <a:off x="2569036" y="4038719"/>
              <a:ext cx="2330345" cy="2590444"/>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a:extLst>
              <a:ext uri="{AF507438-7753-43e0-B8FC-AC1667EBCBE1}"/>
            </a:extLst>
          </p:spPr>
          <p:txBody>
            <a:bodyPr/>
            <a:lstStyle/>
            <a:p>
              <a:pPr>
                <a:defRPr/>
              </a:pPr>
              <a:endParaRPr lang="en-US">
                <a:latin typeface="Arial" panose="020B0604020202020204" pitchFamily="34" charset="0"/>
                <a:ea typeface="ヒラギノ角ゴ Pro W3" pitchFamily="86" charset="-128"/>
              </a:endParaRPr>
            </a:p>
          </p:txBody>
        </p:sp>
        <p:cxnSp>
          <p:nvCxnSpPr>
            <p:cNvPr id="30732" name="Straight Connector 12">
              <a:extLst>
                <a:ext uri="{FF2B5EF4-FFF2-40B4-BE49-F238E27FC236}">
                  <a16:creationId xmlns:a16="http://schemas.microsoft.com/office/drawing/2014/main" id="{5D94B6B2-2956-4D11-A570-70E3AA513156}"/>
                </a:ext>
              </a:extLst>
            </p:cNvPr>
            <p:cNvCxnSpPr>
              <a:cxnSpLocks noChangeShapeType="1"/>
              <a:stCxn id="11" idx="2"/>
            </p:cNvCxnSpPr>
            <p:nvPr/>
          </p:nvCxnSpPr>
          <p:spPr bwMode="auto">
            <a:xfrm flipV="1">
              <a:off x="3769512" y="4038600"/>
              <a:ext cx="2936088" cy="130652"/>
            </a:xfrm>
            <a:prstGeom prst="line">
              <a:avLst/>
            </a:prstGeom>
            <a:noFill/>
            <a:ln w="28575" algn="ctr">
              <a:solidFill>
                <a:srgbClr val="0000FF"/>
              </a:solidFill>
              <a:round/>
              <a:headEnd/>
              <a:tailEnd/>
            </a:ln>
          </p:spPr>
        </p:cxnSp>
      </p:grpSp>
      <p:sp>
        <p:nvSpPr>
          <p:cNvPr id="30727" name="TextBox 14">
            <a:extLst>
              <a:ext uri="{FF2B5EF4-FFF2-40B4-BE49-F238E27FC236}">
                <a16:creationId xmlns:a16="http://schemas.microsoft.com/office/drawing/2014/main" id="{C26F330D-8363-47B8-980B-28450400195F}"/>
              </a:ext>
            </a:extLst>
          </p:cNvPr>
          <p:cNvSpPr txBox="1">
            <a:spLocks noChangeArrowheads="1"/>
          </p:cNvSpPr>
          <p:nvPr/>
        </p:nvSpPr>
        <p:spPr bwMode="auto">
          <a:xfrm>
            <a:off x="5029200" y="5430839"/>
            <a:ext cx="2895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Garamond" panose="02020404030301010803" pitchFamily="18" charset="0"/>
              </a:rPr>
              <a:t>Size of Data</a:t>
            </a:r>
          </a:p>
          <a:p>
            <a:r>
              <a:rPr lang="en-US" altLang="en-US" sz="1800">
                <a:latin typeface="Garamond" panose="02020404030301010803" pitchFamily="18" charset="0"/>
              </a:rPr>
              <a:t>(from Ng)</a:t>
            </a:r>
          </a:p>
        </p:txBody>
      </p:sp>
      <p:sp>
        <p:nvSpPr>
          <p:cNvPr id="30728" name="TextBox 15">
            <a:extLst>
              <a:ext uri="{FF2B5EF4-FFF2-40B4-BE49-F238E27FC236}">
                <a16:creationId xmlns:a16="http://schemas.microsoft.com/office/drawing/2014/main" id="{867C04AD-B710-4540-B8EF-E8012F93C3B4}"/>
              </a:ext>
            </a:extLst>
          </p:cNvPr>
          <p:cNvSpPr txBox="1">
            <a:spLocks noChangeArrowheads="1"/>
          </p:cNvSpPr>
          <p:nvPr/>
        </p:nvSpPr>
        <p:spPr bwMode="auto">
          <a:xfrm rot="16200000">
            <a:off x="1828801" y="3808413"/>
            <a:ext cx="289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latin typeface="Garamond" panose="02020404030301010803" pitchFamily="18" charset="0"/>
              </a:rPr>
              <a:t>Performance</a:t>
            </a:r>
          </a:p>
        </p:txBody>
      </p:sp>
      <p:sp>
        <p:nvSpPr>
          <p:cNvPr id="30729" name="TextBox 17">
            <a:extLst>
              <a:ext uri="{FF2B5EF4-FFF2-40B4-BE49-F238E27FC236}">
                <a16:creationId xmlns:a16="http://schemas.microsoft.com/office/drawing/2014/main" id="{7CBB1263-6FF6-4C32-BA2B-DB337DD3431F}"/>
              </a:ext>
            </a:extLst>
          </p:cNvPr>
          <p:cNvSpPr txBox="1">
            <a:spLocks noChangeArrowheads="1"/>
          </p:cNvSpPr>
          <p:nvPr/>
        </p:nvSpPr>
        <p:spPr bwMode="auto">
          <a:xfrm>
            <a:off x="6313488" y="4103688"/>
            <a:ext cx="3592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FF"/>
                </a:solidFill>
                <a:latin typeface="Garamond" panose="02020404030301010803" pitchFamily="18" charset="0"/>
              </a:rPr>
              <a:t>Traditional ANN</a:t>
            </a:r>
          </a:p>
        </p:txBody>
      </p:sp>
      <p:sp>
        <p:nvSpPr>
          <p:cNvPr id="30730" name="TextBox 18">
            <a:extLst>
              <a:ext uri="{FF2B5EF4-FFF2-40B4-BE49-F238E27FC236}">
                <a16:creationId xmlns:a16="http://schemas.microsoft.com/office/drawing/2014/main" id="{BA963487-40E0-4395-8841-8FBC83A80EC1}"/>
              </a:ext>
            </a:extLst>
          </p:cNvPr>
          <p:cNvSpPr txBox="1">
            <a:spLocks noChangeArrowheads="1"/>
          </p:cNvSpPr>
          <p:nvPr/>
        </p:nvSpPr>
        <p:spPr bwMode="auto">
          <a:xfrm>
            <a:off x="4965700" y="2571751"/>
            <a:ext cx="359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C00000"/>
                </a:solidFill>
                <a:latin typeface="Garamond" panose="02020404030301010803" pitchFamily="18" charset="0"/>
              </a:rPr>
              <a:t>Deep Learning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6D7F174-0F20-473B-A60B-8D5F5987069A}"/>
              </a:ext>
            </a:extLst>
          </p:cNvPr>
          <p:cNvSpPr>
            <a:spLocks noGrp="1" noChangeArrowheads="1"/>
          </p:cNvSpPr>
          <p:nvPr>
            <p:ph type="title"/>
          </p:nvPr>
        </p:nvSpPr>
        <p:spPr>
          <a:xfrm>
            <a:off x="2098675" y="11113"/>
            <a:ext cx="7772400" cy="1143000"/>
          </a:xfrm>
        </p:spPr>
        <p:txBody>
          <a:bodyPr/>
          <a:lstStyle/>
          <a:p>
            <a:r>
              <a:rPr lang="en-US" altLang="en-US"/>
              <a:t>Feature Selection </a:t>
            </a:r>
          </a:p>
        </p:txBody>
      </p:sp>
      <p:sp>
        <p:nvSpPr>
          <p:cNvPr id="31747" name="Content Placeholder 2">
            <a:extLst>
              <a:ext uri="{FF2B5EF4-FFF2-40B4-BE49-F238E27FC236}">
                <a16:creationId xmlns:a16="http://schemas.microsoft.com/office/drawing/2014/main" id="{2022FC53-266B-4229-A992-13780579770E}"/>
              </a:ext>
            </a:extLst>
          </p:cNvPr>
          <p:cNvSpPr>
            <a:spLocks noGrp="1" noChangeArrowheads="1"/>
          </p:cNvSpPr>
          <p:nvPr>
            <p:ph idx="1"/>
          </p:nvPr>
        </p:nvSpPr>
        <p:spPr>
          <a:xfrm>
            <a:off x="1676400" y="1189038"/>
            <a:ext cx="8991600" cy="4114800"/>
          </a:xfrm>
        </p:spPr>
        <p:txBody>
          <a:bodyPr/>
          <a:lstStyle/>
          <a:p>
            <a:r>
              <a:rPr lang="en-US" altLang="zh-CN">
                <a:ea typeface="宋体" panose="02010600030101010101" pitchFamily="2" charset="-122"/>
              </a:rPr>
              <a:t>Deep learning has an </a:t>
            </a:r>
            <a:r>
              <a:rPr lang="en-US" altLang="zh-CN" b="1">
                <a:ea typeface="宋体" panose="02010600030101010101" pitchFamily="2" charset="-122"/>
              </a:rPr>
              <a:t>automatic multi stage feature learning process </a:t>
            </a:r>
            <a:r>
              <a:rPr lang="en-US" altLang="zh-CN">
                <a:ea typeface="宋体" panose="02010600030101010101" pitchFamily="2" charset="-122"/>
              </a:rPr>
              <a:t>that learns rich hierarchical representations (i.e. features). </a:t>
            </a:r>
          </a:p>
          <a:p>
            <a:endParaRPr lang="en-US" altLang="en-US"/>
          </a:p>
        </p:txBody>
      </p:sp>
      <p:sp>
        <p:nvSpPr>
          <p:cNvPr id="51" name="TextBox 50">
            <a:extLst>
              <a:ext uri="{FF2B5EF4-FFF2-40B4-BE49-F238E27FC236}">
                <a16:creationId xmlns:a16="http://schemas.microsoft.com/office/drawing/2014/main" id="{AD55796B-EC10-43DB-B2FC-B7728865034F}"/>
              </a:ext>
            </a:extLst>
          </p:cNvPr>
          <p:cNvSpPr txBox="1">
            <a:spLocks noChangeArrowheads="1"/>
          </p:cNvSpPr>
          <p:nvPr/>
        </p:nvSpPr>
        <p:spPr bwMode="auto">
          <a:xfrm>
            <a:off x="3614739" y="2874963"/>
            <a:ext cx="968375" cy="52322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a:t>Low Level Features</a:t>
            </a:r>
          </a:p>
        </p:txBody>
      </p:sp>
      <p:sp>
        <p:nvSpPr>
          <p:cNvPr id="52" name="TextBox 51">
            <a:extLst>
              <a:ext uri="{FF2B5EF4-FFF2-40B4-BE49-F238E27FC236}">
                <a16:creationId xmlns:a16="http://schemas.microsoft.com/office/drawing/2014/main" id="{DA8B95A1-419A-4A6C-85F2-1AD7B2AEC837}"/>
              </a:ext>
            </a:extLst>
          </p:cNvPr>
          <p:cNvSpPr txBox="1">
            <a:spLocks noChangeArrowheads="1"/>
          </p:cNvSpPr>
          <p:nvPr/>
        </p:nvSpPr>
        <p:spPr bwMode="auto">
          <a:xfrm>
            <a:off x="5140326" y="2874964"/>
            <a:ext cx="917575" cy="738187"/>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a:t>Mid Level Features</a:t>
            </a:r>
          </a:p>
        </p:txBody>
      </p:sp>
      <p:cxnSp>
        <p:nvCxnSpPr>
          <p:cNvPr id="53" name="Straight Arrow Connector 52">
            <a:extLst>
              <a:ext uri="{FF2B5EF4-FFF2-40B4-BE49-F238E27FC236}">
                <a16:creationId xmlns:a16="http://schemas.microsoft.com/office/drawing/2014/main" id="{1628D493-1683-4FAE-8EB7-A1475A042831}"/>
              </a:ext>
            </a:extLst>
          </p:cNvPr>
          <p:cNvCxnSpPr>
            <a:cxnSpLocks noChangeShapeType="1"/>
          </p:cNvCxnSpPr>
          <p:nvPr/>
        </p:nvCxnSpPr>
        <p:spPr bwMode="auto">
          <a:xfrm>
            <a:off x="3263900" y="3246438"/>
            <a:ext cx="350838" cy="0"/>
          </a:xfrm>
          <a:prstGeom prst="straightConnector1">
            <a:avLst/>
          </a:prstGeom>
          <a:noFill/>
          <a:ln w="28575" algn="ctr">
            <a:solidFill>
              <a:srgbClr val="C00000"/>
            </a:solidFill>
            <a:round/>
            <a:headEnd/>
            <a:tailEnd type="triangle" w="med" len="med"/>
          </a:ln>
        </p:spPr>
      </p:cxnSp>
      <p:cxnSp>
        <p:nvCxnSpPr>
          <p:cNvPr id="54" name="Straight Arrow Connector 53">
            <a:extLst>
              <a:ext uri="{FF2B5EF4-FFF2-40B4-BE49-F238E27FC236}">
                <a16:creationId xmlns:a16="http://schemas.microsoft.com/office/drawing/2014/main" id="{570E548B-704D-40F3-8D7B-73C5245F949C}"/>
              </a:ext>
            </a:extLst>
          </p:cNvPr>
          <p:cNvCxnSpPr>
            <a:cxnSpLocks noChangeShapeType="1"/>
          </p:cNvCxnSpPr>
          <p:nvPr/>
        </p:nvCxnSpPr>
        <p:spPr bwMode="auto">
          <a:xfrm flipV="1">
            <a:off x="4600575" y="3243264"/>
            <a:ext cx="527050" cy="3175"/>
          </a:xfrm>
          <a:prstGeom prst="straightConnector1">
            <a:avLst/>
          </a:prstGeom>
          <a:noFill/>
          <a:ln w="28575" algn="ctr">
            <a:solidFill>
              <a:srgbClr val="C00000"/>
            </a:solidFill>
            <a:round/>
            <a:headEnd/>
            <a:tailEnd type="triangle" w="med" len="med"/>
          </a:ln>
        </p:spPr>
      </p:cxnSp>
      <p:cxnSp>
        <p:nvCxnSpPr>
          <p:cNvPr id="55" name="Straight Arrow Connector 54">
            <a:extLst>
              <a:ext uri="{FF2B5EF4-FFF2-40B4-BE49-F238E27FC236}">
                <a16:creationId xmlns:a16="http://schemas.microsoft.com/office/drawing/2014/main" id="{7AF8E606-B53B-4919-B864-148937D97696}"/>
              </a:ext>
            </a:extLst>
          </p:cNvPr>
          <p:cNvCxnSpPr>
            <a:cxnSpLocks noChangeShapeType="1"/>
          </p:cNvCxnSpPr>
          <p:nvPr/>
        </p:nvCxnSpPr>
        <p:spPr bwMode="auto">
          <a:xfrm flipV="1">
            <a:off x="7439026" y="3238501"/>
            <a:ext cx="460375" cy="3175"/>
          </a:xfrm>
          <a:prstGeom prst="straightConnector1">
            <a:avLst/>
          </a:prstGeom>
          <a:noFill/>
          <a:ln w="28575" algn="ctr">
            <a:solidFill>
              <a:srgbClr val="C00000"/>
            </a:solidFill>
            <a:round/>
            <a:headEnd/>
            <a:tailEnd type="triangle" w="med" len="med"/>
          </a:ln>
        </p:spPr>
      </p:cxnSp>
      <p:sp>
        <p:nvSpPr>
          <p:cNvPr id="56" name="TextBox 55">
            <a:extLst>
              <a:ext uri="{FF2B5EF4-FFF2-40B4-BE49-F238E27FC236}">
                <a16:creationId xmlns:a16="http://schemas.microsoft.com/office/drawing/2014/main" id="{0C6E7DF3-A165-4426-AF27-FAB29AE73AB4}"/>
              </a:ext>
            </a:extLst>
          </p:cNvPr>
          <p:cNvSpPr txBox="1">
            <a:spLocks noChangeArrowheads="1"/>
          </p:cNvSpPr>
          <p:nvPr/>
        </p:nvSpPr>
        <p:spPr bwMode="auto">
          <a:xfrm>
            <a:off x="9286876" y="2854325"/>
            <a:ext cx="1344613" cy="7381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t>Output</a:t>
            </a:r>
          </a:p>
          <a:p>
            <a:pPr algn="ctr"/>
            <a:r>
              <a:rPr lang="en-US" altLang="en-US" sz="1400" b="1"/>
              <a:t>(e.g. outdoor, indoor)</a:t>
            </a:r>
            <a:endParaRPr lang="en-US" altLang="en-US" sz="1400"/>
          </a:p>
        </p:txBody>
      </p:sp>
      <p:sp>
        <p:nvSpPr>
          <p:cNvPr id="62" name="TextBox 61">
            <a:extLst>
              <a:ext uri="{FF2B5EF4-FFF2-40B4-BE49-F238E27FC236}">
                <a16:creationId xmlns:a16="http://schemas.microsoft.com/office/drawing/2014/main" id="{97812C23-863C-4BC5-8668-73BBB34F6BDE}"/>
              </a:ext>
            </a:extLst>
          </p:cNvPr>
          <p:cNvSpPr txBox="1">
            <a:spLocks noChangeArrowheads="1"/>
          </p:cNvSpPr>
          <p:nvPr/>
        </p:nvSpPr>
        <p:spPr bwMode="auto">
          <a:xfrm>
            <a:off x="6529389" y="2874964"/>
            <a:ext cx="915987" cy="738187"/>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a:t>High Level Features</a:t>
            </a:r>
          </a:p>
        </p:txBody>
      </p:sp>
      <p:cxnSp>
        <p:nvCxnSpPr>
          <p:cNvPr id="63" name="Straight Arrow Connector 62">
            <a:extLst>
              <a:ext uri="{FF2B5EF4-FFF2-40B4-BE49-F238E27FC236}">
                <a16:creationId xmlns:a16="http://schemas.microsoft.com/office/drawing/2014/main" id="{D6D4DD9D-7439-47F9-B7B8-BF495E75B0A6}"/>
              </a:ext>
            </a:extLst>
          </p:cNvPr>
          <p:cNvCxnSpPr>
            <a:cxnSpLocks noChangeShapeType="1"/>
          </p:cNvCxnSpPr>
          <p:nvPr/>
        </p:nvCxnSpPr>
        <p:spPr bwMode="auto">
          <a:xfrm flipV="1">
            <a:off x="6057900" y="3222625"/>
            <a:ext cx="452438" cy="6350"/>
          </a:xfrm>
          <a:prstGeom prst="straightConnector1">
            <a:avLst/>
          </a:prstGeom>
          <a:noFill/>
          <a:ln w="28575" algn="ctr">
            <a:solidFill>
              <a:srgbClr val="C00000"/>
            </a:solidFill>
            <a:round/>
            <a:headEnd/>
            <a:tailEnd type="triangle" w="med" len="med"/>
          </a:ln>
        </p:spPr>
      </p:cxnSp>
      <p:sp>
        <p:nvSpPr>
          <p:cNvPr id="64" name="TextBox 63">
            <a:extLst>
              <a:ext uri="{FF2B5EF4-FFF2-40B4-BE49-F238E27FC236}">
                <a16:creationId xmlns:a16="http://schemas.microsoft.com/office/drawing/2014/main" id="{0822C101-3803-48DD-AC6E-692CAC98A0CE}"/>
              </a:ext>
            </a:extLst>
          </p:cNvPr>
          <p:cNvSpPr txBox="1">
            <a:spLocks noChangeArrowheads="1"/>
          </p:cNvSpPr>
          <p:nvPr/>
        </p:nvSpPr>
        <p:spPr bwMode="auto">
          <a:xfrm>
            <a:off x="7894639" y="2981326"/>
            <a:ext cx="917575" cy="523875"/>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a:t>Trainable Classifier</a:t>
            </a:r>
          </a:p>
        </p:txBody>
      </p:sp>
      <p:cxnSp>
        <p:nvCxnSpPr>
          <p:cNvPr id="73" name="Straight Arrow Connector 72">
            <a:extLst>
              <a:ext uri="{FF2B5EF4-FFF2-40B4-BE49-F238E27FC236}">
                <a16:creationId xmlns:a16="http://schemas.microsoft.com/office/drawing/2014/main" id="{6593513F-A617-4851-B8A2-7C0523F4328D}"/>
              </a:ext>
            </a:extLst>
          </p:cNvPr>
          <p:cNvCxnSpPr>
            <a:cxnSpLocks noChangeShapeType="1"/>
          </p:cNvCxnSpPr>
          <p:nvPr/>
        </p:nvCxnSpPr>
        <p:spPr bwMode="auto">
          <a:xfrm flipV="1">
            <a:off x="8826501" y="3241675"/>
            <a:ext cx="460375" cy="1588"/>
          </a:xfrm>
          <a:prstGeom prst="straightConnector1">
            <a:avLst/>
          </a:prstGeom>
          <a:noFill/>
          <a:ln w="28575" algn="ctr">
            <a:solidFill>
              <a:srgbClr val="C00000"/>
            </a:solidFill>
            <a:round/>
            <a:headEnd/>
            <a:tailEnd type="triangle" w="med" len="med"/>
          </a:ln>
        </p:spPr>
      </p:cxnSp>
      <p:pic>
        <p:nvPicPr>
          <p:cNvPr id="44" name="Picture 43">
            <a:extLst>
              <a:ext uri="{FF2B5EF4-FFF2-40B4-BE49-F238E27FC236}">
                <a16:creationId xmlns:a16="http://schemas.microsoft.com/office/drawing/2014/main" id="{12D93DA9-D056-47DC-9D31-41F8923D5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132" t="26666" r="7326" b="45000"/>
          <a:stretch>
            <a:fillRect/>
          </a:stretch>
        </p:blipFill>
        <p:spPr bwMode="auto">
          <a:xfrm>
            <a:off x="2873376" y="4073525"/>
            <a:ext cx="152082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a:extLst>
              <a:ext uri="{FF2B5EF4-FFF2-40B4-BE49-F238E27FC236}">
                <a16:creationId xmlns:a16="http://schemas.microsoft.com/office/drawing/2014/main" id="{0ED532D9-2FB3-4AB6-96F7-A9B123CA32B1}"/>
              </a:ext>
            </a:extLst>
          </p:cNvPr>
          <p:cNvGrpSpPr>
            <a:grpSpLocks/>
          </p:cNvGrpSpPr>
          <p:nvPr/>
        </p:nvGrpSpPr>
        <p:grpSpPr bwMode="auto">
          <a:xfrm>
            <a:off x="4486275" y="4075113"/>
            <a:ext cx="1506538" cy="2463800"/>
            <a:chOff x="1607820" y="2446906"/>
            <a:chExt cx="2176541" cy="3256986"/>
          </a:xfrm>
        </p:grpSpPr>
        <p:pic>
          <p:nvPicPr>
            <p:cNvPr id="31786" name="Picture 45">
              <a:extLst>
                <a:ext uri="{FF2B5EF4-FFF2-40B4-BE49-F238E27FC236}">
                  <a16:creationId xmlns:a16="http://schemas.microsoft.com/office/drawing/2014/main" id="{DDC473C9-D0FC-4170-A751-9A68CA056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060" y="2446908"/>
              <a:ext cx="695640" cy="62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7" name="Picture 46">
              <a:extLst>
                <a:ext uri="{FF2B5EF4-FFF2-40B4-BE49-F238E27FC236}">
                  <a16:creationId xmlns:a16="http://schemas.microsoft.com/office/drawing/2014/main" id="{ED429E4C-6652-4B7E-B4EC-92B386D00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446907"/>
              <a:ext cx="700295" cy="6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8" name="Picture 47">
              <a:extLst>
                <a:ext uri="{FF2B5EF4-FFF2-40B4-BE49-F238E27FC236}">
                  <a16:creationId xmlns:a16="http://schemas.microsoft.com/office/drawing/2014/main" id="{DC80F65A-9CC0-4BB3-8119-69A724B42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720" y="2446906"/>
              <a:ext cx="678617" cy="61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9" name="Picture 48">
              <a:extLst>
                <a:ext uri="{FF2B5EF4-FFF2-40B4-BE49-F238E27FC236}">
                  <a16:creationId xmlns:a16="http://schemas.microsoft.com/office/drawing/2014/main" id="{04DBF369-5597-491E-A107-8827614B43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820" y="3107538"/>
              <a:ext cx="706764" cy="62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0" name="Picture 87">
              <a:extLst>
                <a:ext uri="{FF2B5EF4-FFF2-40B4-BE49-F238E27FC236}">
                  <a16:creationId xmlns:a16="http://schemas.microsoft.com/office/drawing/2014/main" id="{3738FBEC-E8D6-4B72-8334-1BBF3ADF96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4580" y="3107538"/>
              <a:ext cx="700296" cy="60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1" name="Picture 88">
              <a:extLst>
                <a:ext uri="{FF2B5EF4-FFF2-40B4-BE49-F238E27FC236}">
                  <a16:creationId xmlns:a16="http://schemas.microsoft.com/office/drawing/2014/main" id="{3BBDC941-3F9C-4DBB-98E1-DA0D9EA06E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5746" y="3101340"/>
              <a:ext cx="666591" cy="62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2" name="Picture 89">
              <a:extLst>
                <a:ext uri="{FF2B5EF4-FFF2-40B4-BE49-F238E27FC236}">
                  <a16:creationId xmlns:a16="http://schemas.microsoft.com/office/drawing/2014/main" id="{D6C662BB-7141-40E2-80F6-0109746D62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7821" y="3774209"/>
              <a:ext cx="706764" cy="6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3" name="Picture 90">
              <a:extLst>
                <a:ext uri="{FF2B5EF4-FFF2-40B4-BE49-F238E27FC236}">
                  <a16:creationId xmlns:a16="http://schemas.microsoft.com/office/drawing/2014/main" id="{511C283C-E6C9-4942-9C26-B8AD544A61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4580" y="3764280"/>
              <a:ext cx="700295" cy="63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4" name="Picture 91">
              <a:extLst>
                <a:ext uri="{FF2B5EF4-FFF2-40B4-BE49-F238E27FC236}">
                  <a16:creationId xmlns:a16="http://schemas.microsoft.com/office/drawing/2014/main" id="{8E4D7395-FA02-41F6-AE43-9394496089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6960" y="5072821"/>
              <a:ext cx="700296" cy="63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5" name="Picture 92">
              <a:extLst>
                <a:ext uri="{FF2B5EF4-FFF2-40B4-BE49-F238E27FC236}">
                  <a16:creationId xmlns:a16="http://schemas.microsoft.com/office/drawing/2014/main" id="{DFAB8B88-6C4B-47D7-956A-FBAC9327B1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7820" y="4432741"/>
              <a:ext cx="695640" cy="6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6" name="Picture 93">
              <a:extLst>
                <a:ext uri="{FF2B5EF4-FFF2-40B4-BE49-F238E27FC236}">
                  <a16:creationId xmlns:a16="http://schemas.microsoft.com/office/drawing/2014/main" id="{E879BFC8-5A85-4EB7-8F0A-22807474B5C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6960" y="4423735"/>
              <a:ext cx="700295" cy="62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7" name="Picture 94">
              <a:extLst>
                <a:ext uri="{FF2B5EF4-FFF2-40B4-BE49-F238E27FC236}">
                  <a16:creationId xmlns:a16="http://schemas.microsoft.com/office/drawing/2014/main" id="{98756156-4A48-436E-9F85-B413A20A6C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5744" y="3756660"/>
              <a:ext cx="678617" cy="63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8" name="Picture 95">
              <a:extLst>
                <a:ext uri="{FF2B5EF4-FFF2-40B4-BE49-F238E27FC236}">
                  <a16:creationId xmlns:a16="http://schemas.microsoft.com/office/drawing/2014/main" id="{DF76D201-3938-406D-802E-60DE928F5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05744" y="4419600"/>
              <a:ext cx="678617" cy="62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9" name="Picture 96">
              <a:extLst>
                <a:ext uri="{FF2B5EF4-FFF2-40B4-BE49-F238E27FC236}">
                  <a16:creationId xmlns:a16="http://schemas.microsoft.com/office/drawing/2014/main" id="{41038124-6C73-4F3F-A95F-350BDD78ED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07821" y="5072821"/>
              <a:ext cx="695640" cy="63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00" name="Picture 97">
              <a:extLst>
                <a:ext uri="{FF2B5EF4-FFF2-40B4-BE49-F238E27FC236}">
                  <a16:creationId xmlns:a16="http://schemas.microsoft.com/office/drawing/2014/main" id="{62C3BBC4-FD14-43BA-B14B-1835B3A697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05744" y="5067300"/>
              <a:ext cx="678617" cy="63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a:extLst>
              <a:ext uri="{FF2B5EF4-FFF2-40B4-BE49-F238E27FC236}">
                <a16:creationId xmlns:a16="http://schemas.microsoft.com/office/drawing/2014/main" id="{67349A5A-5420-4375-B5AB-B0982A8DE3D1}"/>
              </a:ext>
            </a:extLst>
          </p:cNvPr>
          <p:cNvGrpSpPr>
            <a:grpSpLocks/>
          </p:cNvGrpSpPr>
          <p:nvPr/>
        </p:nvGrpSpPr>
        <p:grpSpPr bwMode="auto">
          <a:xfrm>
            <a:off x="6094413" y="4040189"/>
            <a:ext cx="1663700" cy="2498725"/>
            <a:chOff x="4524496" y="2438400"/>
            <a:chExt cx="2012703" cy="3312179"/>
          </a:xfrm>
        </p:grpSpPr>
        <p:pic>
          <p:nvPicPr>
            <p:cNvPr id="31771" name="Picture 99">
              <a:extLst>
                <a:ext uri="{FF2B5EF4-FFF2-40B4-BE49-F238E27FC236}">
                  <a16:creationId xmlns:a16="http://schemas.microsoft.com/office/drawing/2014/main" id="{6A9E46C5-849A-4B06-A486-AD96F6968DE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24497" y="2438400"/>
              <a:ext cx="643625" cy="62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2" name="Picture 100">
              <a:extLst>
                <a:ext uri="{FF2B5EF4-FFF2-40B4-BE49-F238E27FC236}">
                  <a16:creationId xmlns:a16="http://schemas.microsoft.com/office/drawing/2014/main" id="{FAFF3C9D-CA81-4C37-8B25-BE53A1028F0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24497" y="3116580"/>
              <a:ext cx="643625" cy="6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3" name="Picture 101">
              <a:extLst>
                <a:ext uri="{FF2B5EF4-FFF2-40B4-BE49-F238E27FC236}">
                  <a16:creationId xmlns:a16="http://schemas.microsoft.com/office/drawing/2014/main" id="{CBD24E42-0269-4B29-B991-77AE7FEC0A4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24496" y="3789961"/>
              <a:ext cx="643625" cy="62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4" name="Picture 102">
              <a:extLst>
                <a:ext uri="{FF2B5EF4-FFF2-40B4-BE49-F238E27FC236}">
                  <a16:creationId xmlns:a16="http://schemas.microsoft.com/office/drawing/2014/main" id="{3DA7C4CF-F83F-4E09-BA1E-71C065D0AEF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03254" y="2438400"/>
              <a:ext cx="657721" cy="62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5" name="Picture 103">
              <a:extLst>
                <a:ext uri="{FF2B5EF4-FFF2-40B4-BE49-F238E27FC236}">
                  <a16:creationId xmlns:a16="http://schemas.microsoft.com/office/drawing/2014/main" id="{9A54B4FB-726C-4A92-BE07-5D224F5BCE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90260" y="2446021"/>
              <a:ext cx="646939" cy="62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6" name="Picture 104">
              <a:extLst>
                <a:ext uri="{FF2B5EF4-FFF2-40B4-BE49-F238E27FC236}">
                  <a16:creationId xmlns:a16="http://schemas.microsoft.com/office/drawing/2014/main" id="{F48445FC-8D48-4668-803C-F576E60E97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03254" y="3116580"/>
              <a:ext cx="651481" cy="6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7" name="Picture 105">
              <a:extLst>
                <a:ext uri="{FF2B5EF4-FFF2-40B4-BE49-F238E27FC236}">
                  <a16:creationId xmlns:a16="http://schemas.microsoft.com/office/drawing/2014/main" id="{72DE10AD-3A4A-49AB-A905-6BBBC9DC846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90260" y="3116580"/>
              <a:ext cx="646939" cy="62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8" name="Picture 106">
              <a:extLst>
                <a:ext uri="{FF2B5EF4-FFF2-40B4-BE49-F238E27FC236}">
                  <a16:creationId xmlns:a16="http://schemas.microsoft.com/office/drawing/2014/main" id="{79861544-C26B-4486-A97F-3D6ECD8F58D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05016" y="3793491"/>
              <a:ext cx="649720" cy="62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9" name="Picture 107">
              <a:extLst>
                <a:ext uri="{FF2B5EF4-FFF2-40B4-BE49-F238E27FC236}">
                  <a16:creationId xmlns:a16="http://schemas.microsoft.com/office/drawing/2014/main" id="{8510FAE2-7705-45C0-A303-CF0B7498F15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90260" y="3787140"/>
              <a:ext cx="646939" cy="63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0" name="Picture 108">
              <a:extLst>
                <a:ext uri="{FF2B5EF4-FFF2-40B4-BE49-F238E27FC236}">
                  <a16:creationId xmlns:a16="http://schemas.microsoft.com/office/drawing/2014/main" id="{528D7B4E-518A-4BAC-8B6E-C8A1C83A548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24496" y="4465321"/>
              <a:ext cx="643625" cy="63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1" name="Picture 109">
              <a:extLst>
                <a:ext uri="{FF2B5EF4-FFF2-40B4-BE49-F238E27FC236}">
                  <a16:creationId xmlns:a16="http://schemas.microsoft.com/office/drawing/2014/main" id="{AE5D3991-AC2E-42CA-B9EC-89776502737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03254" y="4465320"/>
              <a:ext cx="651481" cy="63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2" name="Picture 110">
              <a:extLst>
                <a:ext uri="{FF2B5EF4-FFF2-40B4-BE49-F238E27FC236}">
                  <a16:creationId xmlns:a16="http://schemas.microsoft.com/office/drawing/2014/main" id="{A02044CB-75F8-45D3-9FE7-82D49B38FCF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901503" y="4465320"/>
              <a:ext cx="635696" cy="6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3" name="Picture 111">
              <a:extLst>
                <a:ext uri="{FF2B5EF4-FFF2-40B4-BE49-F238E27FC236}">
                  <a16:creationId xmlns:a16="http://schemas.microsoft.com/office/drawing/2014/main" id="{6BE8E22F-A373-4D8F-85B9-45EE3B80CEE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24496" y="5138337"/>
              <a:ext cx="649484" cy="61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4" name="Picture 112">
              <a:extLst>
                <a:ext uri="{FF2B5EF4-FFF2-40B4-BE49-F238E27FC236}">
                  <a16:creationId xmlns:a16="http://schemas.microsoft.com/office/drawing/2014/main" id="{810C3D62-1DB5-4245-9006-DA819CF139E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17288" y="5138334"/>
              <a:ext cx="637447" cy="6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5" name="Picture 113">
              <a:extLst>
                <a:ext uri="{FF2B5EF4-FFF2-40B4-BE49-F238E27FC236}">
                  <a16:creationId xmlns:a16="http://schemas.microsoft.com/office/drawing/2014/main" id="{22863B3A-5B01-4015-ABE1-61C4AE9F812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90260" y="5138335"/>
              <a:ext cx="640804" cy="6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 name="Group 114">
            <a:extLst>
              <a:ext uri="{FF2B5EF4-FFF2-40B4-BE49-F238E27FC236}">
                <a16:creationId xmlns:a16="http://schemas.microsoft.com/office/drawing/2014/main" id="{E386951C-1A57-426D-8658-81449669A9D0}"/>
              </a:ext>
            </a:extLst>
          </p:cNvPr>
          <p:cNvGrpSpPr>
            <a:grpSpLocks/>
          </p:cNvGrpSpPr>
          <p:nvPr/>
        </p:nvGrpSpPr>
        <p:grpSpPr bwMode="auto">
          <a:xfrm>
            <a:off x="7859714" y="4065589"/>
            <a:ext cx="1817687" cy="2473325"/>
            <a:chOff x="5142015" y="2305442"/>
            <a:chExt cx="2816469" cy="3434576"/>
          </a:xfrm>
        </p:grpSpPr>
        <p:pic>
          <p:nvPicPr>
            <p:cNvPr id="31763" name="Picture 115">
              <a:extLst>
                <a:ext uri="{FF2B5EF4-FFF2-40B4-BE49-F238E27FC236}">
                  <a16:creationId xmlns:a16="http://schemas.microsoft.com/office/drawing/2014/main" id="{201E3325-0998-4BAB-8106-394D92836CB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42016" y="4026763"/>
              <a:ext cx="1381983" cy="83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4" name="Picture 116">
              <a:extLst>
                <a:ext uri="{FF2B5EF4-FFF2-40B4-BE49-F238E27FC236}">
                  <a16:creationId xmlns:a16="http://schemas.microsoft.com/office/drawing/2014/main" id="{0048A79D-43A3-460F-81F5-1045655BC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67154" y="2309746"/>
              <a:ext cx="1372080" cy="807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5" name="Picture 117">
              <a:extLst>
                <a:ext uri="{FF2B5EF4-FFF2-40B4-BE49-F238E27FC236}">
                  <a16:creationId xmlns:a16="http://schemas.microsoft.com/office/drawing/2014/main" id="{2FEEE914-DC33-49C9-8D00-8CDA5DEDF99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76520" y="3162300"/>
              <a:ext cx="1381964" cy="82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6" name="Picture 118">
              <a:extLst>
                <a:ext uri="{FF2B5EF4-FFF2-40B4-BE49-F238E27FC236}">
                  <a16:creationId xmlns:a16="http://schemas.microsoft.com/office/drawing/2014/main" id="{E4AA2AE9-16C7-40C2-AFC0-6A5B3DF28F6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142017" y="2305442"/>
              <a:ext cx="1381983" cy="81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7" name="Picture 119">
              <a:extLst>
                <a:ext uri="{FF2B5EF4-FFF2-40B4-BE49-F238E27FC236}">
                  <a16:creationId xmlns:a16="http://schemas.microsoft.com/office/drawing/2014/main" id="{6707E177-7E4D-4775-8B0B-650E03980F91}"/>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144301" y="3162300"/>
              <a:ext cx="1379700" cy="81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8" name="Picture 120">
              <a:extLst>
                <a:ext uri="{FF2B5EF4-FFF2-40B4-BE49-F238E27FC236}">
                  <a16:creationId xmlns:a16="http://schemas.microsoft.com/office/drawing/2014/main" id="{00741249-48A8-47A0-9F78-DD49FED6936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576520" y="4036822"/>
              <a:ext cx="1362714" cy="8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9" name="Picture 121">
              <a:extLst>
                <a:ext uri="{FF2B5EF4-FFF2-40B4-BE49-F238E27FC236}">
                  <a16:creationId xmlns:a16="http://schemas.microsoft.com/office/drawing/2014/main" id="{0DCBFB8F-54ED-4388-99A7-F89A9DE52E0F}"/>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142015" y="4892420"/>
              <a:ext cx="1381983" cy="84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122">
              <a:extLst>
                <a:ext uri="{FF2B5EF4-FFF2-40B4-BE49-F238E27FC236}">
                  <a16:creationId xmlns:a16="http://schemas.microsoft.com/office/drawing/2014/main" id="{1E452E0A-7C91-4770-A65D-BD5E78AC451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567154" y="4923768"/>
              <a:ext cx="1391330" cy="8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 name="Picture 124">
            <a:extLst>
              <a:ext uri="{FF2B5EF4-FFF2-40B4-BE49-F238E27FC236}">
                <a16:creationId xmlns:a16="http://schemas.microsoft.com/office/drawing/2014/main" id="{BA72AC0E-144A-4550-8AF8-B128B7FA414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676400" y="2670176"/>
            <a:ext cx="1581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6" grpId="0" animBg="1"/>
      <p:bldP spid="62" grpId="0" animBg="1"/>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A8A19A-5A35-4879-AB6D-3837CF486923}"/>
              </a:ext>
            </a:extLst>
          </p:cNvPr>
          <p:cNvSpPr/>
          <p:nvPr/>
        </p:nvSpPr>
        <p:spPr>
          <a:xfrm>
            <a:off x="7853364" y="3757613"/>
            <a:ext cx="617537" cy="347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95" name="Title 1">
            <a:extLst>
              <a:ext uri="{FF2B5EF4-FFF2-40B4-BE49-F238E27FC236}">
                <a16:creationId xmlns:a16="http://schemas.microsoft.com/office/drawing/2014/main" id="{2485487A-75AE-4721-ABFC-03A39643E0A6}"/>
              </a:ext>
            </a:extLst>
          </p:cNvPr>
          <p:cNvSpPr>
            <a:spLocks noGrp="1" noChangeArrowheads="1"/>
          </p:cNvSpPr>
          <p:nvPr>
            <p:ph type="title"/>
          </p:nvPr>
        </p:nvSpPr>
        <p:spPr/>
        <p:txBody>
          <a:bodyPr/>
          <a:lstStyle/>
          <a:p>
            <a:r>
              <a:rPr lang="en-US" altLang="en-US"/>
              <a:t>Concept of Convolution</a:t>
            </a:r>
          </a:p>
        </p:txBody>
      </p:sp>
      <p:sp>
        <p:nvSpPr>
          <p:cNvPr id="33796" name="Content Placeholder 2">
            <a:extLst>
              <a:ext uri="{FF2B5EF4-FFF2-40B4-BE49-F238E27FC236}">
                <a16:creationId xmlns:a16="http://schemas.microsoft.com/office/drawing/2014/main" id="{EEB58EFE-F9FE-40A1-A4C9-F7AE0398FA67}"/>
              </a:ext>
            </a:extLst>
          </p:cNvPr>
          <p:cNvSpPr>
            <a:spLocks noGrp="1" noChangeArrowheads="1"/>
          </p:cNvSpPr>
          <p:nvPr>
            <p:ph idx="1"/>
          </p:nvPr>
        </p:nvSpPr>
        <p:spPr>
          <a:xfrm>
            <a:off x="2209800" y="1962150"/>
            <a:ext cx="7772400" cy="4114800"/>
          </a:xfrm>
        </p:spPr>
        <p:txBody>
          <a:bodyPr/>
          <a:lstStyle/>
          <a:p>
            <a:r>
              <a:rPr lang="en-US" altLang="en-US"/>
              <a:t>Feature detection through filters</a:t>
            </a:r>
          </a:p>
        </p:txBody>
      </p:sp>
      <p:sp>
        <p:nvSpPr>
          <p:cNvPr id="33797" name="Slide Number Placeholder 3">
            <a:extLst>
              <a:ext uri="{FF2B5EF4-FFF2-40B4-BE49-F238E27FC236}">
                <a16:creationId xmlns:a16="http://schemas.microsoft.com/office/drawing/2014/main" id="{CA4BDC57-DC9E-4752-B35C-94AA1C251E8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FD936D-E837-4E94-BA63-09D060F64210}" type="slidenum">
              <a:rPr lang="en-US" altLang="en-US" sz="1400"/>
              <a:pPr/>
              <a:t>28</a:t>
            </a:fld>
            <a:endParaRPr lang="en-US" altLang="en-US" sz="1400"/>
          </a:p>
        </p:txBody>
      </p:sp>
      <p:graphicFrame>
        <p:nvGraphicFramePr>
          <p:cNvPr id="12" name="Table 11">
            <a:extLst>
              <a:ext uri="{FF2B5EF4-FFF2-40B4-BE49-F238E27FC236}">
                <a16:creationId xmlns:a16="http://schemas.microsoft.com/office/drawing/2014/main" id="{1FDB2E54-CAA2-4F93-8B6E-00470E718B25}"/>
              </a:ext>
            </a:extLst>
          </p:cNvPr>
          <p:cNvGraphicFramePr>
            <a:graphicFrameLocks noGrp="1"/>
          </p:cNvGraphicFramePr>
          <p:nvPr/>
        </p:nvGraphicFramePr>
        <p:xfrm>
          <a:off x="2262188" y="3486150"/>
          <a:ext cx="2438400" cy="1524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381000">
                <a:tc>
                  <a:txBody>
                    <a:bodyPr/>
                    <a:lstStyle/>
                    <a:p>
                      <a:pPr algn="ctr"/>
                      <a:r>
                        <a:rPr lang="en-US" b="0"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0">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0">
                <a:tc>
                  <a:txBody>
                    <a:bodyPr/>
                    <a:lstStyle/>
                    <a:p>
                      <a:pPr algn="ctr"/>
                      <a:r>
                        <a:rPr lang="en-US" dirty="0">
                          <a:solidFill>
                            <a:srgbClr val="C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13" name="Table 12">
            <a:extLst>
              <a:ext uri="{FF2B5EF4-FFF2-40B4-BE49-F238E27FC236}">
                <a16:creationId xmlns:a16="http://schemas.microsoft.com/office/drawing/2014/main" id="{8B2248F9-7651-494F-8B57-38642C1BF5F7}"/>
              </a:ext>
            </a:extLst>
          </p:cNvPr>
          <p:cNvGraphicFramePr>
            <a:graphicFrameLocks noGrp="1"/>
          </p:cNvGraphicFramePr>
          <p:nvPr/>
        </p:nvGraphicFramePr>
        <p:xfrm>
          <a:off x="5529263" y="3867150"/>
          <a:ext cx="1219200" cy="762000"/>
        </p:xfrm>
        <a:graphic>
          <a:graphicData uri="http://schemas.openxmlformats.org/drawingml/2006/table">
            <a:tbl>
              <a:tblPr firstRow="1" bandRow="1">
                <a:tableStyleId>{5C22544A-7EE6-4342-B048-85BDC9FD1C3A}</a:tableStyleId>
              </a:tblPr>
              <a:tblGrid>
                <a:gridCol w="606957">
                  <a:extLst>
                    <a:ext uri="{9D8B030D-6E8A-4147-A177-3AD203B41FA5}">
                      <a16:colId xmlns:a16="http://schemas.microsoft.com/office/drawing/2014/main" val="20000"/>
                    </a:ext>
                  </a:extLst>
                </a:gridCol>
                <a:gridCol w="612243">
                  <a:extLst>
                    <a:ext uri="{9D8B030D-6E8A-4147-A177-3AD203B41FA5}">
                      <a16:colId xmlns:a16="http://schemas.microsoft.com/office/drawing/2014/main" val="20001"/>
                    </a:ext>
                  </a:extLst>
                </a:gridCol>
              </a:tblGrid>
              <a:tr h="381000">
                <a:tc>
                  <a:txBody>
                    <a:bodyPr/>
                    <a:lstStyle/>
                    <a:p>
                      <a:pPr algn="ctr"/>
                      <a:r>
                        <a:rPr lang="en-US" b="0"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b="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ACC3F38E-A2EE-4BC8-ABA2-090BF6F286EB}"/>
              </a:ext>
            </a:extLst>
          </p:cNvPr>
          <p:cNvGraphicFramePr>
            <a:graphicFrameLocks noGrp="1"/>
          </p:cNvGraphicFramePr>
          <p:nvPr/>
        </p:nvGraphicFramePr>
        <p:xfrm>
          <a:off x="7853364" y="3749676"/>
          <a:ext cx="1773237" cy="1127125"/>
        </p:xfrm>
        <a:graphic>
          <a:graphicData uri="http://schemas.openxmlformats.org/drawingml/2006/table">
            <a:tbl>
              <a:tblPr firstRow="1" bandRow="1">
                <a:tableStyleId>{5C22544A-7EE6-4342-B048-85BDC9FD1C3A}</a:tableStyleId>
              </a:tblPr>
              <a:tblGrid>
                <a:gridCol w="629892">
                  <a:extLst>
                    <a:ext uri="{9D8B030D-6E8A-4147-A177-3AD203B41FA5}">
                      <a16:colId xmlns:a16="http://schemas.microsoft.com/office/drawing/2014/main" val="20000"/>
                    </a:ext>
                  </a:extLst>
                </a:gridCol>
                <a:gridCol w="552266">
                  <a:extLst>
                    <a:ext uri="{9D8B030D-6E8A-4147-A177-3AD203B41FA5}">
                      <a16:colId xmlns:a16="http://schemas.microsoft.com/office/drawing/2014/main" val="20001"/>
                    </a:ext>
                  </a:extLst>
                </a:gridCol>
                <a:gridCol w="591079">
                  <a:extLst>
                    <a:ext uri="{9D8B030D-6E8A-4147-A177-3AD203B41FA5}">
                      <a16:colId xmlns:a16="http://schemas.microsoft.com/office/drawing/2014/main" val="20002"/>
                    </a:ext>
                  </a:extLst>
                </a:gridCol>
              </a:tblGrid>
              <a:tr h="375708">
                <a:tc>
                  <a:txBody>
                    <a:bodyPr/>
                    <a:lstStyle/>
                    <a:p>
                      <a:pPr algn="ctr"/>
                      <a:r>
                        <a:rPr lang="en-US" sz="1800" b="0" dirty="0">
                          <a:solidFill>
                            <a:srgbClr val="C00000"/>
                          </a:solidFill>
                        </a:rPr>
                        <a:t>23</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rgbClr val="C00000"/>
                          </a:solidFill>
                        </a:rPr>
                        <a:t>22</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rgbClr val="C00000"/>
                          </a:solidFill>
                        </a:rPr>
                        <a:t>14</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708">
                <a:tc>
                  <a:txBody>
                    <a:bodyPr/>
                    <a:lstStyle/>
                    <a:p>
                      <a:pPr algn="ctr"/>
                      <a:r>
                        <a:rPr lang="en-US" sz="1800" dirty="0">
                          <a:solidFill>
                            <a:srgbClr val="C00000"/>
                          </a:solidFill>
                        </a:rPr>
                        <a:t>22</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rgbClr val="C00000"/>
                          </a:solidFill>
                        </a:rPr>
                        <a:t>26</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rgbClr val="C00000"/>
                          </a:solidFill>
                        </a:rPr>
                        <a:t>19</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708">
                <a:tc>
                  <a:txBody>
                    <a:bodyPr/>
                    <a:lstStyle/>
                    <a:p>
                      <a:pPr algn="ctr"/>
                      <a:r>
                        <a:rPr lang="en-US" sz="1800" dirty="0">
                          <a:solidFill>
                            <a:srgbClr val="C00000"/>
                          </a:solidFill>
                        </a:rPr>
                        <a:t>20</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rgbClr val="C00000"/>
                          </a:solidFill>
                        </a:rPr>
                        <a:t>15</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rgbClr val="C00000"/>
                          </a:solidFill>
                        </a:rPr>
                        <a:t>16</a:t>
                      </a:r>
                    </a:p>
                  </a:txBody>
                  <a:tcPr marL="91436" marR="91436" marT="45694" marB="456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AA225406-2274-473C-8FB9-1B09D166C689}"/>
              </a:ext>
            </a:extLst>
          </p:cNvPr>
          <p:cNvSpPr>
            <a:spLocks noChangeArrowheads="1"/>
          </p:cNvSpPr>
          <p:nvPr/>
        </p:nvSpPr>
        <p:spPr bwMode="auto">
          <a:xfrm>
            <a:off x="2209800" y="3429000"/>
            <a:ext cx="1371600" cy="876300"/>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Arial" panose="020B0604020202020204" pitchFamily="34" charset="0"/>
              <a:ea typeface="ヒラギノ角ゴ Pro W3"/>
              <a:cs typeface="ヒラギノ角ゴ Pro W3"/>
            </a:endParaRPr>
          </a:p>
        </p:txBody>
      </p:sp>
      <p:sp>
        <p:nvSpPr>
          <p:cNvPr id="33855" name="TextBox 17">
            <a:extLst>
              <a:ext uri="{FF2B5EF4-FFF2-40B4-BE49-F238E27FC236}">
                <a16:creationId xmlns:a16="http://schemas.microsoft.com/office/drawing/2014/main" id="{E18A14E4-1428-4315-98EE-0F4EEC255EB7}"/>
              </a:ext>
            </a:extLst>
          </p:cNvPr>
          <p:cNvSpPr txBox="1">
            <a:spLocks noChangeArrowheads="1"/>
          </p:cNvSpPr>
          <p:nvPr/>
        </p:nvSpPr>
        <p:spPr bwMode="auto">
          <a:xfrm>
            <a:off x="4910139" y="4017964"/>
            <a:ext cx="4079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X</a:t>
            </a:r>
          </a:p>
        </p:txBody>
      </p:sp>
      <p:sp>
        <p:nvSpPr>
          <p:cNvPr id="33856" name="TextBox 18">
            <a:extLst>
              <a:ext uri="{FF2B5EF4-FFF2-40B4-BE49-F238E27FC236}">
                <a16:creationId xmlns:a16="http://schemas.microsoft.com/office/drawing/2014/main" id="{1C458F6A-7B1B-43D6-A206-9BF9E088F374}"/>
              </a:ext>
            </a:extLst>
          </p:cNvPr>
          <p:cNvSpPr txBox="1">
            <a:spLocks noChangeArrowheads="1"/>
          </p:cNvSpPr>
          <p:nvPr/>
        </p:nvSpPr>
        <p:spPr bwMode="auto">
          <a:xfrm>
            <a:off x="7035800" y="4017964"/>
            <a:ext cx="407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a:t>
            </a:r>
          </a:p>
        </p:txBody>
      </p:sp>
      <p:sp>
        <p:nvSpPr>
          <p:cNvPr id="33857" name="TextBox 19">
            <a:extLst>
              <a:ext uri="{FF2B5EF4-FFF2-40B4-BE49-F238E27FC236}">
                <a16:creationId xmlns:a16="http://schemas.microsoft.com/office/drawing/2014/main" id="{0BC7AADB-4FF9-4794-A126-64280509F5D4}"/>
              </a:ext>
            </a:extLst>
          </p:cNvPr>
          <p:cNvSpPr txBox="1">
            <a:spLocks noChangeArrowheads="1"/>
          </p:cNvSpPr>
          <p:nvPr/>
        </p:nvSpPr>
        <p:spPr bwMode="auto">
          <a:xfrm>
            <a:off x="4700588" y="3089276"/>
            <a:ext cx="356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Y= 4*2 + 2*1 +3*1 + 5 *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3" presetClass="path" presetSubtype="0" accel="50000" decel="50000" fill="hold" grpId="0" nodeType="clickEffect">
                                  <p:stCondLst>
                                    <p:cond delay="0"/>
                                  </p:stCondLst>
                                  <p:childTnLst>
                                    <p:animMotion origin="layout" path="M 2.5E-6 0 L 0.06666 0.00278 " pathEditMode="relative" rAng="0" ptsTypes="AA">
                                      <p:cBhvr>
                                        <p:cTn id="22" dur="2000" fill="hold"/>
                                        <p:tgtEl>
                                          <p:spTgt spid="15"/>
                                        </p:tgtEl>
                                        <p:attrNameLst>
                                          <p:attrName>ppt_x</p:attrName>
                                          <p:attrName>ppt_y</p:attrName>
                                        </p:attrNameLst>
                                      </p:cBhvr>
                                      <p:rCtr x="333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5609E12B-A0D8-47B4-A9B2-8ACAC3A5F68C}"/>
              </a:ext>
            </a:extLst>
          </p:cNvPr>
          <p:cNvSpPr>
            <a:spLocks noGrp="1" noChangeArrowheads="1"/>
          </p:cNvSpPr>
          <p:nvPr>
            <p:ph type="title"/>
          </p:nvPr>
        </p:nvSpPr>
        <p:spPr/>
        <p:txBody>
          <a:bodyPr/>
          <a:lstStyle/>
          <a:p>
            <a:r>
              <a:rPr lang="en-US" altLang="en-US"/>
              <a:t>Concept of Rectification</a:t>
            </a:r>
          </a:p>
        </p:txBody>
      </p:sp>
      <p:sp>
        <p:nvSpPr>
          <p:cNvPr id="34819" name="Content Placeholder 2">
            <a:extLst>
              <a:ext uri="{FF2B5EF4-FFF2-40B4-BE49-F238E27FC236}">
                <a16:creationId xmlns:a16="http://schemas.microsoft.com/office/drawing/2014/main" id="{6DD59AEC-45B9-486C-B819-D11B2CDC48B3}"/>
              </a:ext>
            </a:extLst>
          </p:cNvPr>
          <p:cNvSpPr>
            <a:spLocks noGrp="1" noChangeArrowheads="1"/>
          </p:cNvSpPr>
          <p:nvPr>
            <p:ph idx="1"/>
          </p:nvPr>
        </p:nvSpPr>
        <p:spPr/>
        <p:txBody>
          <a:bodyPr/>
          <a:lstStyle/>
          <a:p>
            <a:r>
              <a:rPr lang="en-US" altLang="en-US"/>
              <a:t>ReLU: Rectified Linear Units</a:t>
            </a:r>
          </a:p>
          <a:p>
            <a:r>
              <a:rPr lang="en-US" altLang="en-US"/>
              <a:t>Idea is to remove negative values</a:t>
            </a:r>
          </a:p>
          <a:p>
            <a:endParaRPr lang="en-US" altLang="en-US"/>
          </a:p>
        </p:txBody>
      </p:sp>
      <p:sp>
        <p:nvSpPr>
          <p:cNvPr id="34820" name="Slide Number Placeholder 3">
            <a:extLst>
              <a:ext uri="{FF2B5EF4-FFF2-40B4-BE49-F238E27FC236}">
                <a16:creationId xmlns:a16="http://schemas.microsoft.com/office/drawing/2014/main" id="{1AB95FD8-EFCD-43C8-A16D-4ECDED9AD13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B088621-3882-4254-B714-CBCB266D2ADA}" type="slidenum">
              <a:rPr lang="en-US" altLang="en-US" sz="1400"/>
              <a:pPr/>
              <a:t>29</a:t>
            </a:fld>
            <a:endParaRPr lang="en-US" altLang="en-US" sz="1400"/>
          </a:p>
        </p:txBody>
      </p:sp>
      <p:grpSp>
        <p:nvGrpSpPr>
          <p:cNvPr id="34821" name="群組 19">
            <a:extLst>
              <a:ext uri="{FF2B5EF4-FFF2-40B4-BE49-F238E27FC236}">
                <a16:creationId xmlns:a16="http://schemas.microsoft.com/office/drawing/2014/main" id="{F9EFB1C6-4A36-4786-94D9-CAFF84328C8C}"/>
              </a:ext>
            </a:extLst>
          </p:cNvPr>
          <p:cNvGrpSpPr>
            <a:grpSpLocks/>
          </p:cNvGrpSpPr>
          <p:nvPr/>
        </p:nvGrpSpPr>
        <p:grpSpPr bwMode="auto">
          <a:xfrm>
            <a:off x="3694447" y="2905423"/>
            <a:ext cx="3103562" cy="2809875"/>
            <a:chOff x="1054530" y="3434696"/>
            <a:chExt cx="3103710" cy="2809363"/>
          </a:xfrm>
        </p:grpSpPr>
        <p:grpSp>
          <p:nvGrpSpPr>
            <p:cNvPr id="34823" name="群組 20">
              <a:extLst>
                <a:ext uri="{FF2B5EF4-FFF2-40B4-BE49-F238E27FC236}">
                  <a16:creationId xmlns:a16="http://schemas.microsoft.com/office/drawing/2014/main" id="{F4800F83-4601-4ABD-BD4B-FF26FDC47A7A}"/>
                </a:ext>
              </a:extLst>
            </p:cNvPr>
            <p:cNvGrpSpPr>
              <a:grpSpLocks/>
            </p:cNvGrpSpPr>
            <p:nvPr/>
          </p:nvGrpSpPr>
          <p:grpSpPr bwMode="auto">
            <a:xfrm>
              <a:off x="1448290" y="3434696"/>
              <a:ext cx="2709950" cy="2809363"/>
              <a:chOff x="6200673" y="3815455"/>
              <a:chExt cx="2709950" cy="2809363"/>
            </a:xfrm>
          </p:grpSpPr>
          <p:cxnSp>
            <p:nvCxnSpPr>
              <p:cNvPr id="8" name="直線單箭頭接點 24">
                <a:extLst>
                  <a:ext uri="{FF2B5EF4-FFF2-40B4-BE49-F238E27FC236}">
                    <a16:creationId xmlns:a16="http://schemas.microsoft.com/office/drawing/2014/main" id="{035C9B29-2916-401D-9F63-E3846F2F09B0}"/>
                  </a:ext>
                </a:extLst>
              </p:cNvPr>
              <p:cNvCxnSpPr/>
              <p:nvPr/>
            </p:nvCxnSpPr>
            <p:spPr>
              <a:xfrm>
                <a:off x="6200632" y="5713759"/>
                <a:ext cx="24750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5">
                <a:extLst>
                  <a:ext uri="{FF2B5EF4-FFF2-40B4-BE49-F238E27FC236}">
                    <a16:creationId xmlns:a16="http://schemas.microsoft.com/office/drawing/2014/main" id="{3B59155B-D3AF-4CAE-8BDE-0C542DF2BBFE}"/>
                  </a:ext>
                </a:extLst>
              </p:cNvPr>
              <p:cNvCxnSpPr/>
              <p:nvPr/>
            </p:nvCxnSpPr>
            <p:spPr>
              <a:xfrm rot="16200000">
                <a:off x="6200122" y="5387587"/>
                <a:ext cx="24744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30">
                <a:extLst>
                  <a:ext uri="{FF2B5EF4-FFF2-40B4-BE49-F238E27FC236}">
                    <a16:creationId xmlns:a16="http://schemas.microsoft.com/office/drawing/2014/main" id="{E808E964-488E-45A1-A83E-B32955745F4F}"/>
                  </a:ext>
                </a:extLst>
              </p:cNvPr>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a:blip r:embed="rId2"/>
                <a:stretch>
                  <a:fillRect l="-16216" r="-16216"/>
                </a:stretch>
              </a:blipFill>
            </p:spPr>
            <p:txBody>
              <a:bodyPr/>
              <a:lstStyle/>
              <a:p>
                <a:r>
                  <a:rPr lang="en-US">
                    <a:noFill/>
                  </a:rPr>
                  <a:t> </a:t>
                </a:r>
              </a:p>
            </p:txBody>
          </p:sp>
          <p:sp>
            <p:nvSpPr>
              <p:cNvPr id="11" name="文字方塊 31">
                <a:extLst>
                  <a:ext uri="{FF2B5EF4-FFF2-40B4-BE49-F238E27FC236}">
                    <a16:creationId xmlns:a16="http://schemas.microsoft.com/office/drawing/2014/main" id="{0D4AE3A9-3746-4F42-ACCB-3D914679B78D}"/>
                  </a:ext>
                </a:extLst>
              </p:cNvPr>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a:blip r:embed="rId3"/>
                <a:stretch>
                  <a:fillRect l="-17073" r="-12195"/>
                </a:stretch>
              </a:blipFill>
            </p:spPr>
            <p:txBody>
              <a:bodyPr/>
              <a:lstStyle/>
              <a:p>
                <a:r>
                  <a:rPr lang="en-US">
                    <a:noFill/>
                  </a:rPr>
                  <a:t> </a:t>
                </a:r>
              </a:p>
            </p:txBody>
          </p:sp>
          <p:cxnSp>
            <p:nvCxnSpPr>
              <p:cNvPr id="12" name="直線接點 32">
                <a:extLst>
                  <a:ext uri="{FF2B5EF4-FFF2-40B4-BE49-F238E27FC236}">
                    <a16:creationId xmlns:a16="http://schemas.microsoft.com/office/drawing/2014/main" id="{9D306C87-3CA6-4FCC-B1BB-C9C47FB210F2}"/>
                  </a:ext>
                </a:extLst>
              </p:cNvPr>
              <p:cNvCxnSpPr/>
              <p:nvPr/>
            </p:nvCxnSpPr>
            <p:spPr>
              <a:xfrm>
                <a:off x="6229208" y="5708998"/>
                <a:ext cx="1236721"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線接點 33">
                <a:extLst>
                  <a:ext uri="{FF2B5EF4-FFF2-40B4-BE49-F238E27FC236}">
                    <a16:creationId xmlns:a16="http://schemas.microsoft.com/office/drawing/2014/main" id="{CF165165-72C8-460F-BDE1-2EEBBD2CA748}"/>
                  </a:ext>
                </a:extLst>
              </p:cNvPr>
              <p:cNvCxnSpPr/>
              <p:nvPr/>
            </p:nvCxnSpPr>
            <p:spPr>
              <a:xfrm flipV="1">
                <a:off x="7427827" y="4629695"/>
                <a:ext cx="958896" cy="107930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文字方塊 34">
                <a:extLst>
                  <a:ext uri="{FF2B5EF4-FFF2-40B4-BE49-F238E27FC236}">
                    <a16:creationId xmlns:a16="http://schemas.microsoft.com/office/drawing/2014/main" id="{523C3AB9-521E-4913-A0C4-61E4ED7563BE}"/>
                  </a:ext>
                </a:extLst>
              </p:cNvPr>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a:blip r:embed="rId4"/>
                <a:stretch>
                  <a:fillRect l="-4545" r="-3788"/>
                </a:stretch>
              </a:blipFill>
            </p:spPr>
            <p:txBody>
              <a:bodyPr/>
              <a:lstStyle/>
              <a:p>
                <a:r>
                  <a:rPr lang="en-US">
                    <a:noFill/>
                  </a:rPr>
                  <a:t> </a:t>
                </a:r>
              </a:p>
            </p:txBody>
          </p:sp>
          <p:sp>
            <p:nvSpPr>
              <p:cNvPr id="15" name="文字方塊 35">
                <a:extLst>
                  <a:ext uri="{FF2B5EF4-FFF2-40B4-BE49-F238E27FC236}">
                    <a16:creationId xmlns:a16="http://schemas.microsoft.com/office/drawing/2014/main" id="{4482EA02-2024-45F9-A496-E5A8AD5E9CB4}"/>
                  </a:ext>
                </a:extLst>
              </p:cNvPr>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a:blip r:embed="rId5"/>
                <a:stretch>
                  <a:fillRect l="-4444" r="-8148" b="-8197"/>
                </a:stretch>
              </a:blipFill>
            </p:spPr>
            <p:txBody>
              <a:bodyPr/>
              <a:lstStyle/>
              <a:p>
                <a:r>
                  <a:rPr lang="en-US">
                    <a:noFill/>
                  </a:rPr>
                  <a:t> </a:t>
                </a:r>
              </a:p>
            </p:txBody>
          </p:sp>
        </p:grpSp>
        <p:sp>
          <p:nvSpPr>
            <p:cNvPr id="7" name="文字方塊 22">
              <a:extLst>
                <a:ext uri="{FF2B5EF4-FFF2-40B4-BE49-F238E27FC236}">
                  <a16:creationId xmlns:a16="http://schemas.microsoft.com/office/drawing/2014/main" id="{587E4C0B-A98F-4076-BDC4-AC0C3FEC04ED}"/>
                </a:ext>
              </a:extLst>
            </p:cNvPr>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a:blip r:embed="rId6"/>
              <a:stretch>
                <a:fillRect/>
              </a:stretch>
            </a:blipFill>
          </p:spPr>
          <p:txBody>
            <a:bodyPr/>
            <a:lstStyle/>
            <a:p>
              <a:r>
                <a:rPr lang="en-US">
                  <a:noFill/>
                </a:rPr>
                <a:t> </a:t>
              </a:r>
            </a:p>
          </p:txBody>
        </p:sp>
      </p:grpSp>
      <p:sp>
        <p:nvSpPr>
          <p:cNvPr id="34822" name="矩形 3">
            <a:extLst>
              <a:ext uri="{FF2B5EF4-FFF2-40B4-BE49-F238E27FC236}">
                <a16:creationId xmlns:a16="http://schemas.microsoft.com/office/drawing/2014/main" id="{2BB1C738-4190-4C23-9B9A-2656DB2DE593}"/>
              </a:ext>
            </a:extLst>
          </p:cNvPr>
          <p:cNvSpPr>
            <a:spLocks noChangeArrowheads="1"/>
          </p:cNvSpPr>
          <p:nvPr/>
        </p:nvSpPr>
        <p:spPr bwMode="auto">
          <a:xfrm>
            <a:off x="7814679" y="5946130"/>
            <a:ext cx="3850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dirty="0">
                <a:solidFill>
                  <a:srgbClr val="0000FF"/>
                </a:solidFill>
                <a:ea typeface="新細明體" panose="02020500000000000000" pitchFamily="18" charset="-120"/>
              </a:rPr>
              <a:t>[Xavier </a:t>
            </a:r>
            <a:r>
              <a:rPr lang="en-US" altLang="zh-TW" dirty="0" err="1">
                <a:solidFill>
                  <a:srgbClr val="0000FF"/>
                </a:solidFill>
                <a:ea typeface="新細明體" panose="02020500000000000000" pitchFamily="18" charset="-120"/>
              </a:rPr>
              <a:t>Glorot</a:t>
            </a:r>
            <a:r>
              <a:rPr lang="en-US" altLang="zh-TW" dirty="0">
                <a:solidFill>
                  <a:srgbClr val="0000FF"/>
                </a:solidFill>
                <a:ea typeface="新細明體" panose="02020500000000000000" pitchFamily="18" charset="-120"/>
              </a:rPr>
              <a:t>, AISTATS’11]</a:t>
            </a:r>
            <a:endParaRPr lang="zh-TW" altLang="en-US" dirty="0">
              <a:solidFill>
                <a:srgbClr val="0000FF"/>
              </a:solidFill>
              <a:ea typeface="新細明體" panose="02020500000000000000" pitchFamily="18"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a:extLst>
              <a:ext uri="{FF2B5EF4-FFF2-40B4-BE49-F238E27FC236}">
                <a16:creationId xmlns:a16="http://schemas.microsoft.com/office/drawing/2014/main" id="{1802971B-0D5F-4467-A6C4-B2CB087B1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988" y="3082926"/>
            <a:ext cx="5251450"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a:extLst>
              <a:ext uri="{FF2B5EF4-FFF2-40B4-BE49-F238E27FC236}">
                <a16:creationId xmlns:a16="http://schemas.microsoft.com/office/drawing/2014/main" id="{5106D797-90E2-4C6D-AAF5-644F9FE8EEBC}"/>
              </a:ext>
            </a:extLst>
          </p:cNvPr>
          <p:cNvSpPr>
            <a:spLocks noGrp="1" noChangeArrowheads="1"/>
          </p:cNvSpPr>
          <p:nvPr>
            <p:ph type="title"/>
          </p:nvPr>
        </p:nvSpPr>
        <p:spPr>
          <a:xfrm>
            <a:off x="1905000" y="304800"/>
            <a:ext cx="8763000" cy="609600"/>
          </a:xfrm>
        </p:spPr>
        <p:txBody>
          <a:bodyPr vert="horz" lIns="0" tIns="45720" rIns="0" bIns="45720" rtlCol="0" anchor="ctr">
            <a:normAutofit fontScale="90000"/>
          </a:bodyPr>
          <a:lstStyle/>
          <a:p>
            <a:pPr>
              <a:defRPr/>
            </a:pPr>
            <a:r>
              <a:rPr lang="en-US" dirty="0"/>
              <a:t>Big Data </a:t>
            </a:r>
            <a:r>
              <a:rPr lang="en-US" dirty="0" err="1"/>
              <a:t>EveryWhere</a:t>
            </a:r>
            <a:r>
              <a:rPr lang="en-US" dirty="0"/>
              <a:t>! </a:t>
            </a:r>
          </a:p>
        </p:txBody>
      </p:sp>
      <p:sp>
        <p:nvSpPr>
          <p:cNvPr id="38916" name="Rectangle 2">
            <a:extLst>
              <a:ext uri="{FF2B5EF4-FFF2-40B4-BE49-F238E27FC236}">
                <a16:creationId xmlns:a16="http://schemas.microsoft.com/office/drawing/2014/main" id="{25072749-9914-49ED-9BBC-02B8ADFA28C7}"/>
              </a:ext>
            </a:extLst>
          </p:cNvPr>
          <p:cNvSpPr>
            <a:spLocks noGrp="1" noChangeArrowheads="1"/>
          </p:cNvSpPr>
          <p:nvPr>
            <p:ph idx="1"/>
          </p:nvPr>
        </p:nvSpPr>
        <p:spPr>
          <a:xfrm>
            <a:off x="1620838" y="1012825"/>
            <a:ext cx="8763000" cy="5334000"/>
          </a:xfrm>
        </p:spPr>
        <p:txBody>
          <a:bodyPr/>
          <a:lstStyle/>
          <a:p>
            <a:r>
              <a:rPr lang="en-US" altLang="en-US"/>
              <a:t>Lot of data collected and analyzed </a:t>
            </a:r>
            <a:br>
              <a:rPr lang="en-US" altLang="en-US"/>
            </a:br>
            <a:endParaRPr lang="en-US" altLang="en-US" sz="2400"/>
          </a:p>
          <a:p>
            <a:pPr lvl="1"/>
            <a:r>
              <a:rPr lang="en-US" altLang="en-US"/>
              <a:t>Web data, e-commerce</a:t>
            </a:r>
          </a:p>
          <a:p>
            <a:pPr lvl="1"/>
            <a:r>
              <a:rPr lang="en-US" altLang="en-US"/>
              <a:t>Scientific projects</a:t>
            </a:r>
          </a:p>
          <a:p>
            <a:pPr lvl="1"/>
            <a:r>
              <a:rPr lang="en-US" altLang="en-US"/>
              <a:t>Commercial/Financial  </a:t>
            </a:r>
            <a:br>
              <a:rPr lang="en-US" altLang="en-US"/>
            </a:br>
            <a:r>
              <a:rPr lang="en-US" altLang="en-US"/>
              <a:t>transactions</a:t>
            </a:r>
          </a:p>
          <a:p>
            <a:pPr lvl="1"/>
            <a:r>
              <a:rPr lang="en-US" altLang="en-US"/>
              <a:t>Social Network data</a:t>
            </a:r>
          </a:p>
          <a:p>
            <a:pPr lvl="1"/>
            <a:r>
              <a:rPr lang="en-US" altLang="en-US"/>
              <a:t>Health Information</a:t>
            </a:r>
          </a:p>
        </p:txBody>
      </p:sp>
      <p:pic>
        <p:nvPicPr>
          <p:cNvPr id="38917" name="Picture 2">
            <a:extLst>
              <a:ext uri="{FF2B5EF4-FFF2-40B4-BE49-F238E27FC236}">
                <a16:creationId xmlns:a16="http://schemas.microsoft.com/office/drawing/2014/main" id="{B6771864-2AA2-436D-B032-BC7A9D225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914400"/>
            <a:ext cx="24638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87735E9-6536-4C2E-B602-03B2352FCBFE}"/>
              </a:ext>
            </a:extLst>
          </p:cNvPr>
          <p:cNvSpPr>
            <a:spLocks noGrp="1" noChangeArrowheads="1"/>
          </p:cNvSpPr>
          <p:nvPr>
            <p:ph type="title"/>
          </p:nvPr>
        </p:nvSpPr>
        <p:spPr>
          <a:xfrm>
            <a:off x="2078038" y="152400"/>
            <a:ext cx="7772400" cy="1143000"/>
          </a:xfrm>
        </p:spPr>
        <p:txBody>
          <a:bodyPr/>
          <a:lstStyle/>
          <a:p>
            <a:r>
              <a:rPr lang="en-US" altLang="en-US"/>
              <a:t>Concept of Pooling</a:t>
            </a:r>
          </a:p>
        </p:txBody>
      </p:sp>
      <p:sp>
        <p:nvSpPr>
          <p:cNvPr id="35843" name="Content Placeholder 2">
            <a:extLst>
              <a:ext uri="{FF2B5EF4-FFF2-40B4-BE49-F238E27FC236}">
                <a16:creationId xmlns:a16="http://schemas.microsoft.com/office/drawing/2014/main" id="{1630773A-D8F7-4869-877B-72911275045E}"/>
              </a:ext>
            </a:extLst>
          </p:cNvPr>
          <p:cNvSpPr>
            <a:spLocks noGrp="1" noChangeArrowheads="1"/>
          </p:cNvSpPr>
          <p:nvPr>
            <p:ph idx="1"/>
          </p:nvPr>
        </p:nvSpPr>
        <p:spPr>
          <a:xfrm>
            <a:off x="2078038" y="1295400"/>
            <a:ext cx="7772400" cy="4114800"/>
          </a:xfrm>
        </p:spPr>
        <p:txBody>
          <a:bodyPr/>
          <a:lstStyle/>
          <a:p>
            <a:r>
              <a:rPr lang="en-US" altLang="en-US"/>
              <a:t>Down-sampling of the convolution output</a:t>
            </a:r>
          </a:p>
          <a:p>
            <a:r>
              <a:rPr lang="en-US" altLang="en-US"/>
              <a:t>Reduce size for next step (Max or Average)</a:t>
            </a:r>
          </a:p>
        </p:txBody>
      </p:sp>
      <p:sp>
        <p:nvSpPr>
          <p:cNvPr id="35844" name="Slide Number Placeholder 3">
            <a:extLst>
              <a:ext uri="{FF2B5EF4-FFF2-40B4-BE49-F238E27FC236}">
                <a16:creationId xmlns:a16="http://schemas.microsoft.com/office/drawing/2014/main" id="{60DB2887-0F4B-4EA4-B581-E2E260E9A10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9FBF5D-DAB5-46D5-80AD-FC071A72B385}" type="slidenum">
              <a:rPr lang="en-US" altLang="en-US" sz="1400"/>
              <a:pPr/>
              <a:t>30</a:t>
            </a:fld>
            <a:endParaRPr lang="en-US" altLang="en-US" sz="1400"/>
          </a:p>
        </p:txBody>
      </p:sp>
      <p:pic>
        <p:nvPicPr>
          <p:cNvPr id="35845" name="Picture 8">
            <a:extLst>
              <a:ext uri="{FF2B5EF4-FFF2-40B4-BE49-F238E27FC236}">
                <a16:creationId xmlns:a16="http://schemas.microsoft.com/office/drawing/2014/main" id="{95D75B0B-B2A8-4118-BBAE-A7B5744BC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807" y="2175293"/>
            <a:ext cx="6900862"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1494DCF-EEA5-4B41-B26D-A8686BA9013E}"/>
              </a:ext>
            </a:extLst>
          </p:cNvPr>
          <p:cNvSpPr>
            <a:spLocks noGrp="1" noChangeArrowheads="1"/>
          </p:cNvSpPr>
          <p:nvPr>
            <p:ph type="title"/>
          </p:nvPr>
        </p:nvSpPr>
        <p:spPr/>
        <p:txBody>
          <a:bodyPr/>
          <a:lstStyle/>
          <a:p>
            <a:r>
              <a:rPr lang="en-US" altLang="en-US"/>
              <a:t>Deep Learning Network</a:t>
            </a:r>
          </a:p>
        </p:txBody>
      </p:sp>
      <p:pic>
        <p:nvPicPr>
          <p:cNvPr id="36867" name="Content Placeholder 5">
            <a:extLst>
              <a:ext uri="{FF2B5EF4-FFF2-40B4-BE49-F238E27FC236}">
                <a16:creationId xmlns:a16="http://schemas.microsoft.com/office/drawing/2014/main" id="{36B5F3F4-6808-4914-9482-E7D287B682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58370" y="1572126"/>
            <a:ext cx="10028801" cy="3352800"/>
          </a:xfrm>
        </p:spPr>
      </p:pic>
      <p:sp>
        <p:nvSpPr>
          <p:cNvPr id="36868" name="Slide Number Placeholder 3">
            <a:extLst>
              <a:ext uri="{FF2B5EF4-FFF2-40B4-BE49-F238E27FC236}">
                <a16:creationId xmlns:a16="http://schemas.microsoft.com/office/drawing/2014/main" id="{56A61FDF-788D-452E-A63E-4DB5FD16785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53217D5-9CD6-44A2-9AC3-B49A005F7E24}" type="slidenum">
              <a:rPr lang="en-US" altLang="en-US" sz="1400"/>
              <a:pPr/>
              <a:t>31</a:t>
            </a:fld>
            <a:endParaRPr lang="en-US" altLang="en-US" sz="1400"/>
          </a:p>
        </p:txBody>
      </p:sp>
      <p:sp>
        <p:nvSpPr>
          <p:cNvPr id="36869" name="TextBox 6">
            <a:extLst>
              <a:ext uri="{FF2B5EF4-FFF2-40B4-BE49-F238E27FC236}">
                <a16:creationId xmlns:a16="http://schemas.microsoft.com/office/drawing/2014/main" id="{5BE5451C-5BEC-4005-85FD-FF5461036EDA}"/>
              </a:ext>
            </a:extLst>
          </p:cNvPr>
          <p:cNvSpPr txBox="1">
            <a:spLocks noChangeArrowheads="1"/>
          </p:cNvSpPr>
          <p:nvPr/>
        </p:nvSpPr>
        <p:spPr bwMode="auto">
          <a:xfrm>
            <a:off x="7826375" y="4308475"/>
            <a:ext cx="14795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From guru99.com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C197D01-0561-4793-89D4-7BF68079C988}"/>
              </a:ext>
            </a:extLst>
          </p:cNvPr>
          <p:cNvSpPr>
            <a:spLocks noGrp="1" noChangeArrowheads="1"/>
          </p:cNvSpPr>
          <p:nvPr>
            <p:ph type="title"/>
          </p:nvPr>
        </p:nvSpPr>
        <p:spPr>
          <a:xfrm>
            <a:off x="1854200" y="57150"/>
            <a:ext cx="7772400" cy="1143000"/>
          </a:xfrm>
        </p:spPr>
        <p:txBody>
          <a:bodyPr/>
          <a:lstStyle/>
          <a:p>
            <a:pPr algn="l"/>
            <a:r>
              <a:rPr lang="en-US" altLang="en-US"/>
              <a:t>Examples of DL</a:t>
            </a:r>
          </a:p>
        </p:txBody>
      </p:sp>
      <p:sp>
        <p:nvSpPr>
          <p:cNvPr id="37891" name="Slide Number Placeholder 3">
            <a:extLst>
              <a:ext uri="{FF2B5EF4-FFF2-40B4-BE49-F238E27FC236}">
                <a16:creationId xmlns:a16="http://schemas.microsoft.com/office/drawing/2014/main" id="{A7AEB5CF-1219-4BDD-AE24-76DCFD77E29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8904F2F-E5E0-4F58-BFA1-F70C741D964A}" type="slidenum">
              <a:rPr lang="en-US" altLang="en-US" sz="1400"/>
              <a:pPr/>
              <a:t>32</a:t>
            </a:fld>
            <a:endParaRPr lang="en-US" altLang="en-US" sz="1400"/>
          </a:p>
        </p:txBody>
      </p:sp>
      <p:pic>
        <p:nvPicPr>
          <p:cNvPr id="37892" name="Content Placeholder 8">
            <a:extLst>
              <a:ext uri="{FF2B5EF4-FFF2-40B4-BE49-F238E27FC236}">
                <a16:creationId xmlns:a16="http://schemas.microsoft.com/office/drawing/2014/main" id="{753B509E-5CD7-4200-986F-6909815B44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12800" y="758156"/>
            <a:ext cx="3048000" cy="3505200"/>
          </a:xfrm>
        </p:spPr>
      </p:pic>
      <p:pic>
        <p:nvPicPr>
          <p:cNvPr id="37893" name="Picture 9">
            <a:extLst>
              <a:ext uri="{FF2B5EF4-FFF2-40B4-BE49-F238E27FC236}">
                <a16:creationId xmlns:a16="http://schemas.microsoft.com/office/drawing/2014/main" id="{EFACDD5E-600E-4F75-9798-2878D1E98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971" y="2773280"/>
            <a:ext cx="34575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10">
            <a:extLst>
              <a:ext uri="{FF2B5EF4-FFF2-40B4-BE49-F238E27FC236}">
                <a16:creationId xmlns:a16="http://schemas.microsoft.com/office/drawing/2014/main" id="{F1C4E4D6-E33E-487C-BBD7-12B463330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0"/>
            <a:ext cx="40195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Box 11">
            <a:extLst>
              <a:ext uri="{FF2B5EF4-FFF2-40B4-BE49-F238E27FC236}">
                <a16:creationId xmlns:a16="http://schemas.microsoft.com/office/drawing/2014/main" id="{A282B1CB-E9FD-4794-9F2B-DD088B4537CF}"/>
              </a:ext>
            </a:extLst>
          </p:cNvPr>
          <p:cNvSpPr txBox="1">
            <a:spLocks noChangeArrowheads="1"/>
          </p:cNvSpPr>
          <p:nvPr/>
        </p:nvSpPr>
        <p:spPr bwMode="auto">
          <a:xfrm>
            <a:off x="6462714" y="5467350"/>
            <a:ext cx="37099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Visual-Semantic Alignments</a:t>
            </a:r>
          </a:p>
          <a:p>
            <a:r>
              <a:rPr lang="en-US" altLang="en-US" sz="1100"/>
              <a:t>From: https://cs.stanford.edu/people/karpathy/deepimagesent/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048" y="1892842"/>
            <a:ext cx="7880196" cy="1325563"/>
          </a:xfrm>
        </p:spPr>
        <p:txBody>
          <a:bodyPr/>
          <a:lstStyle/>
          <a:p>
            <a:r>
              <a:rPr lang="en-US" dirty="0"/>
              <a:t>Questions?</a:t>
            </a:r>
          </a:p>
        </p:txBody>
      </p:sp>
    </p:spTree>
    <p:extLst>
      <p:ext uri="{BB962C8B-B14F-4D97-AF65-F5344CB8AC3E}">
        <p14:creationId xmlns:p14="http://schemas.microsoft.com/office/powerpoint/2010/main" val="2063525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idx="4294967295"/>
          </p:nvPr>
        </p:nvSpPr>
        <p:spPr>
          <a:xfrm>
            <a:off x="903288" y="181472"/>
            <a:ext cx="9117012" cy="383182"/>
          </a:xfrm>
        </p:spPr>
        <p:txBody>
          <a:bodyPr>
            <a:spAutoFit/>
          </a:bodyPr>
          <a:lstStyle/>
          <a:p>
            <a:r>
              <a:rPr lang="en-US" altLang="en-US" sz="2100" dirty="0"/>
              <a:t>The Social Layer in an Instrumented Interconnected World</a:t>
            </a:r>
          </a:p>
        </p:txBody>
      </p:sp>
      <p:grpSp>
        <p:nvGrpSpPr>
          <p:cNvPr id="14" name="Group 13"/>
          <p:cNvGrpSpPr>
            <a:grpSpLocks/>
          </p:cNvGrpSpPr>
          <p:nvPr/>
        </p:nvGrpSpPr>
        <p:grpSpPr bwMode="auto">
          <a:xfrm>
            <a:off x="4864101" y="436564"/>
            <a:ext cx="5435599" cy="6096655"/>
            <a:chOff x="3733800" y="742950"/>
            <a:chExt cx="5435599" cy="6096655"/>
          </a:xfrm>
        </p:grpSpPr>
        <p:grpSp>
          <p:nvGrpSpPr>
            <p:cNvPr id="40972" name="Group 11"/>
            <p:cNvGrpSpPr>
              <a:grpSpLocks/>
            </p:cNvGrpSpPr>
            <p:nvPr/>
          </p:nvGrpSpPr>
          <p:grpSpPr bwMode="auto">
            <a:xfrm>
              <a:off x="3744913" y="742950"/>
              <a:ext cx="5424486" cy="6096655"/>
              <a:chOff x="3744913" y="742950"/>
              <a:chExt cx="5424486" cy="6096655"/>
            </a:xfrm>
          </p:grpSpPr>
          <p:pic>
            <p:nvPicPr>
              <p:cNvPr id="40974" name="Picture 40" descr="mobile-inter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5" name="Picture 1" descr="TrendsMont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6" name="Rectangle 4"/>
              <p:cNvSpPr>
                <a:spLocks noChangeArrowheads="1"/>
              </p:cNvSpPr>
              <p:nvPr/>
            </p:nvSpPr>
            <p:spPr bwMode="auto">
              <a:xfrm>
                <a:off x="7793038" y="4900613"/>
                <a:ext cx="12652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en-US" altLang="en-US" sz="2000" b="1" i="1" dirty="0">
                    <a:solidFill>
                      <a:srgbClr val="00A4DE"/>
                    </a:solidFill>
                    <a:latin typeface="Arial" panose="020B0604020202020204" pitchFamily="34" charset="0"/>
                    <a:ea typeface="ＭＳ Ｐゴシック" panose="020B0600070205080204" pitchFamily="34" charset="-128"/>
                  </a:rPr>
                  <a:t>2+ billion</a:t>
                </a:r>
                <a:r>
                  <a:rPr lang="en-US" altLang="en-US" sz="1400" b="1" dirty="0">
                    <a:solidFill>
                      <a:srgbClr val="075314"/>
                    </a:solidFill>
                    <a:latin typeface="Arial" panose="020B0604020202020204" pitchFamily="34" charset="0"/>
                    <a:ea typeface="ＭＳ Ｐゴシック" panose="020B0600070205080204" pitchFamily="34" charset="-128"/>
                  </a:rPr>
                  <a:t> people on the Web by 2011 </a:t>
                </a:r>
                <a:endParaRPr lang="en-US" altLang="en-US" sz="2000" dirty="0">
                  <a:latin typeface="Arial" panose="020B0604020202020204" pitchFamily="34" charset="0"/>
                  <a:ea typeface="ＭＳ Ｐゴシック" panose="020B0600070205080204" pitchFamily="34" charset="-128"/>
                </a:endParaRPr>
              </a:p>
            </p:txBody>
          </p:sp>
          <p:sp>
            <p:nvSpPr>
              <p:cNvPr id="40977" name="Rectangle 4"/>
              <p:cNvSpPr>
                <a:spLocks noChangeArrowheads="1"/>
              </p:cNvSpPr>
              <p:nvPr/>
            </p:nvSpPr>
            <p:spPr bwMode="auto">
              <a:xfrm>
                <a:off x="4297363" y="927631"/>
                <a:ext cx="1997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30 billion</a:t>
                </a:r>
                <a:r>
                  <a:rPr lang="en-US" altLang="en-US" sz="1400" b="1">
                    <a:solidFill>
                      <a:srgbClr val="075314"/>
                    </a:solidFill>
                    <a:latin typeface="Arial" panose="020B0604020202020204" pitchFamily="34" charset="0"/>
                    <a:ea typeface="ＭＳ Ｐゴシック" panose="020B0600070205080204" pitchFamily="34" charset="-128"/>
                  </a:rPr>
                  <a:t> RFID tags today</a:t>
                </a:r>
                <a:br>
                  <a:rPr lang="en-US" altLang="en-US" sz="1400" b="1">
                    <a:solidFill>
                      <a:srgbClr val="075314"/>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 (1.3B in 2005)</a:t>
                </a:r>
                <a:endParaRPr lang="en-US" altLang="en-US" sz="2000">
                  <a:latin typeface="Arial" panose="020B0604020202020204" pitchFamily="34" charset="0"/>
                  <a:ea typeface="ＭＳ Ｐゴシック" panose="020B0600070205080204" pitchFamily="34" charset="-128"/>
                </a:endParaRPr>
              </a:p>
            </p:txBody>
          </p:sp>
          <p:sp>
            <p:nvSpPr>
              <p:cNvPr id="40978" name="Rectangle 4"/>
              <p:cNvSpPr>
                <a:spLocks noChangeArrowheads="1"/>
              </p:cNvSpPr>
              <p:nvPr/>
            </p:nvSpPr>
            <p:spPr bwMode="auto">
              <a:xfrm>
                <a:off x="7747000" y="742950"/>
                <a:ext cx="13239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4.6 billion</a:t>
                </a:r>
                <a:r>
                  <a:rPr lang="en-US" altLang="en-US" sz="1400" b="1">
                    <a:solidFill>
                      <a:srgbClr val="075314"/>
                    </a:solidFill>
                    <a:latin typeface="Arial" panose="020B0604020202020204" pitchFamily="34" charset="0"/>
                    <a:ea typeface="ＭＳ Ｐゴシック" panose="020B0600070205080204" pitchFamily="34" charset="-128"/>
                  </a:rPr>
                  <a:t> camera phones world wide</a:t>
                </a:r>
                <a:endParaRPr lang="en-US" altLang="en-US" sz="2000">
                  <a:latin typeface="Arial" panose="020B0604020202020204" pitchFamily="34" charset="0"/>
                  <a:ea typeface="ＭＳ Ｐゴシック" panose="020B0600070205080204" pitchFamily="34" charset="-128"/>
                </a:endParaRPr>
              </a:p>
            </p:txBody>
          </p:sp>
          <p:sp>
            <p:nvSpPr>
              <p:cNvPr id="40979" name="Rectangle 5"/>
              <p:cNvSpPr>
                <a:spLocks noChangeArrowheads="1"/>
              </p:cNvSpPr>
              <p:nvPr/>
            </p:nvSpPr>
            <p:spPr bwMode="auto">
              <a:xfrm>
                <a:off x="7696200" y="2609850"/>
                <a:ext cx="1473199"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228600" tIns="228600" rIns="228600" bIns="2286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en-US" altLang="en-US" sz="2000" b="1" i="1" dirty="0">
                    <a:solidFill>
                      <a:srgbClr val="00A4DE"/>
                    </a:solidFill>
                    <a:latin typeface="Arial" panose="020B0604020202020204" pitchFamily="34" charset="0"/>
                    <a:ea typeface="ＭＳ Ｐゴシック" panose="020B0600070205080204" pitchFamily="34" charset="-128"/>
                  </a:rPr>
                  <a:t>100s of millions of GPS enabled</a:t>
                </a:r>
                <a:r>
                  <a:rPr lang="en-US" altLang="en-US" sz="1400" b="1" dirty="0">
                    <a:solidFill>
                      <a:srgbClr val="075314"/>
                    </a:solidFill>
                    <a:latin typeface="Arial" panose="020B0604020202020204" pitchFamily="34" charset="0"/>
                    <a:ea typeface="ＭＳ Ｐゴシック" panose="020B0600070205080204" pitchFamily="34" charset="-128"/>
                  </a:rPr>
                  <a:t> devices sold annually</a:t>
                </a:r>
                <a:endParaRPr lang="en-US" altLang="en-US" sz="2000" dirty="0">
                  <a:latin typeface="Arial" panose="020B0604020202020204" pitchFamily="34" charset="0"/>
                  <a:ea typeface="ＭＳ Ｐゴシック" panose="020B0600070205080204" pitchFamily="34" charset="-128"/>
                </a:endParaRPr>
              </a:p>
            </p:txBody>
          </p:sp>
        </p:grpSp>
        <p:sp>
          <p:nvSpPr>
            <p:cNvPr id="40973" name="Rectangle 4"/>
            <p:cNvSpPr>
              <a:spLocks noChangeArrowheads="1"/>
            </p:cNvSpPr>
            <p:nvPr/>
          </p:nvSpPr>
          <p:spPr bwMode="auto">
            <a:xfrm>
              <a:off x="3733800" y="5487988"/>
              <a:ext cx="2374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76 million</a:t>
              </a:r>
              <a:r>
                <a:rPr lang="en-US" altLang="en-US" sz="1400" b="1">
                  <a:solidFill>
                    <a:srgbClr val="075314"/>
                  </a:solidFill>
                  <a:latin typeface="Arial" panose="020B0604020202020204" pitchFamily="34" charset="0"/>
                  <a:ea typeface="ＭＳ Ｐゴシック" panose="020B0600070205080204" pitchFamily="34" charset="-128"/>
                </a:rPr>
                <a:t> smart meters in 2009…</a:t>
              </a:r>
              <a:br>
                <a:rPr lang="en-US" altLang="en-US" sz="1400" b="1">
                  <a:solidFill>
                    <a:srgbClr val="075314"/>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 200M by 2014 </a:t>
              </a:r>
              <a:endParaRPr lang="en-US" altLang="en-US" sz="2000">
                <a:latin typeface="Arial" panose="020B0604020202020204" pitchFamily="34" charset="0"/>
                <a:ea typeface="ＭＳ Ｐゴシック" panose="020B0600070205080204" pitchFamily="34" charset="-128"/>
              </a:endParaRPr>
            </a:p>
          </p:txBody>
        </p:sp>
      </p:grpSp>
      <p:sp>
        <p:nvSpPr>
          <p:cNvPr id="54282" name="Text Box 37"/>
          <p:cNvSpPr txBox="1">
            <a:spLocks noChangeArrowheads="1"/>
          </p:cNvSpPr>
          <p:nvPr/>
        </p:nvSpPr>
        <p:spPr bwMode="auto">
          <a:xfrm>
            <a:off x="1903413" y="1320800"/>
            <a:ext cx="2825750" cy="75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90000"/>
              </a:lnSpc>
              <a:spcBef>
                <a:spcPct val="5000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12+ TBs</a:t>
            </a:r>
            <a:r>
              <a:rPr lang="en-US" altLang="en-US" sz="1300" b="1">
                <a:solidFill>
                  <a:srgbClr val="000000"/>
                </a:solidFill>
                <a:latin typeface="Arial" panose="020B0604020202020204" pitchFamily="34" charset="0"/>
                <a:ea typeface="ＭＳ Ｐゴシック" panose="020B0600070205080204" pitchFamily="34" charset="-128"/>
              </a:rPr>
              <a:t> </a:t>
            </a:r>
            <a:br>
              <a:rPr lang="en-US" altLang="en-US" sz="1300" b="1">
                <a:solidFill>
                  <a:srgbClr val="000000"/>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of tweet data </a:t>
            </a:r>
            <a:br>
              <a:rPr lang="en-US" altLang="en-US" sz="1400" b="1">
                <a:solidFill>
                  <a:srgbClr val="075314"/>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every day</a:t>
            </a:r>
          </a:p>
        </p:txBody>
      </p:sp>
      <p:sp>
        <p:nvSpPr>
          <p:cNvPr id="54283" name="Text Box 38"/>
          <p:cNvSpPr txBox="1">
            <a:spLocks noChangeArrowheads="1"/>
          </p:cNvSpPr>
          <p:nvPr/>
        </p:nvSpPr>
        <p:spPr bwMode="auto">
          <a:xfrm>
            <a:off x="3268663" y="4511675"/>
            <a:ext cx="1325562" cy="95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90000"/>
              </a:lnSpc>
              <a:spcBef>
                <a:spcPct val="5000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25+ TBs </a:t>
            </a:r>
            <a:r>
              <a:rPr lang="en-US" altLang="en-US" sz="1400" b="1">
                <a:solidFill>
                  <a:srgbClr val="075314"/>
                </a:solidFill>
                <a:latin typeface="Arial" panose="020B0604020202020204" pitchFamily="34" charset="0"/>
                <a:ea typeface="ＭＳ Ｐゴシック" panose="020B0600070205080204" pitchFamily="34" charset="-128"/>
              </a:rPr>
              <a:t>of</a:t>
            </a:r>
            <a:br>
              <a:rPr lang="en-US" altLang="en-US" sz="1400" b="1">
                <a:solidFill>
                  <a:srgbClr val="075314"/>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log data every day</a:t>
            </a:r>
          </a:p>
        </p:txBody>
      </p:sp>
      <p:pic>
        <p:nvPicPr>
          <p:cNvPr id="4096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1189" y="1998663"/>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rot="16200000">
            <a:off x="940595" y="3506161"/>
            <a:ext cx="1470025"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90000"/>
              </a:lnSpc>
              <a:spcBef>
                <a:spcPct val="50000"/>
              </a:spcBef>
              <a:buFontTx/>
              <a:buNone/>
            </a:pPr>
            <a:r>
              <a:rPr lang="en-US" altLang="en-US" sz="2000" b="1" i="1">
                <a:solidFill>
                  <a:srgbClr val="00A4DE"/>
                </a:solidFill>
                <a:latin typeface="Arial" panose="020B0604020202020204" pitchFamily="34" charset="0"/>
                <a:ea typeface="ＭＳ Ｐゴシック" panose="020B0600070205080204" pitchFamily="34" charset="-128"/>
              </a:rPr>
              <a:t>? TBs </a:t>
            </a:r>
            <a:r>
              <a:rPr lang="en-US" altLang="en-US" sz="1400" b="1">
                <a:solidFill>
                  <a:srgbClr val="075314"/>
                </a:solidFill>
                <a:latin typeface="Arial" panose="020B0604020202020204" pitchFamily="34" charset="0"/>
                <a:ea typeface="ＭＳ Ｐゴシック" panose="020B0600070205080204" pitchFamily="34" charset="-128"/>
              </a:rPr>
              <a:t>of</a:t>
            </a:r>
            <a:br>
              <a:rPr lang="en-US" altLang="en-US" sz="1400" b="1">
                <a:solidFill>
                  <a:srgbClr val="075314"/>
                </a:solidFill>
                <a:latin typeface="Arial" panose="020B0604020202020204" pitchFamily="34" charset="0"/>
                <a:ea typeface="ＭＳ Ｐゴシック" panose="020B0600070205080204" pitchFamily="34" charset="-128"/>
              </a:rPr>
            </a:br>
            <a:r>
              <a:rPr lang="en-US" altLang="en-US" sz="1400" b="1">
                <a:solidFill>
                  <a:srgbClr val="075314"/>
                </a:solidFill>
                <a:latin typeface="Arial" panose="020B0604020202020204" pitchFamily="34" charset="0"/>
                <a:ea typeface="ＭＳ Ｐゴシック" panose="020B0600070205080204" pitchFamily="34" charset="-128"/>
              </a:rPr>
              <a:t>data every day</a:t>
            </a:r>
          </a:p>
        </p:txBody>
      </p:sp>
      <p:grpSp>
        <p:nvGrpSpPr>
          <p:cNvPr id="13" name="Group 12"/>
          <p:cNvGrpSpPr>
            <a:grpSpLocks/>
          </p:cNvGrpSpPr>
          <p:nvPr/>
        </p:nvGrpSpPr>
        <p:grpSpPr bwMode="auto">
          <a:xfrm>
            <a:off x="1506538" y="4600576"/>
            <a:ext cx="1638300" cy="1509713"/>
            <a:chOff x="264585" y="4317999"/>
            <a:chExt cx="1842062" cy="2180183"/>
          </a:xfrm>
        </p:grpSpPr>
        <p:pic>
          <p:nvPicPr>
            <p:cNvPr id="4097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rapezoid 10"/>
          <p:cNvSpPr/>
          <p:nvPr/>
        </p:nvSpPr>
        <p:spPr bwMode="auto">
          <a:xfrm rot="16200000">
            <a:off x="4081464" y="-341312"/>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b="1">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218256646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ED3023E-8711-4847-8B8A-89741F71F3CF}"/>
              </a:ext>
            </a:extLst>
          </p:cNvPr>
          <p:cNvSpPr>
            <a:spLocks noGrp="1" noChangeArrowheads="1"/>
          </p:cNvSpPr>
          <p:nvPr>
            <p:ph type="title"/>
          </p:nvPr>
        </p:nvSpPr>
        <p:spPr>
          <a:xfrm>
            <a:off x="1981200" y="0"/>
            <a:ext cx="8229600" cy="914400"/>
          </a:xfrm>
        </p:spPr>
        <p:txBody>
          <a:bodyPr/>
          <a:lstStyle/>
          <a:p>
            <a:r>
              <a:rPr lang="en-US" altLang="en-US"/>
              <a:t>Characteristics of Big Data</a:t>
            </a:r>
          </a:p>
        </p:txBody>
      </p:sp>
      <p:sp>
        <p:nvSpPr>
          <p:cNvPr id="3" name="Content Placeholder 2">
            <a:extLst>
              <a:ext uri="{FF2B5EF4-FFF2-40B4-BE49-F238E27FC236}">
                <a16:creationId xmlns:a16="http://schemas.microsoft.com/office/drawing/2014/main" id="{97844662-EE6C-49A5-B932-29C8A2E86ED6}"/>
              </a:ext>
            </a:extLst>
          </p:cNvPr>
          <p:cNvSpPr>
            <a:spLocks noGrp="1"/>
          </p:cNvSpPr>
          <p:nvPr>
            <p:ph idx="1"/>
          </p:nvPr>
        </p:nvSpPr>
        <p:spPr>
          <a:xfrm>
            <a:off x="1538288" y="844550"/>
            <a:ext cx="9129712" cy="5715000"/>
          </a:xfrm>
        </p:spPr>
        <p:txBody>
          <a:bodyPr>
            <a:normAutofit/>
          </a:bodyPr>
          <a:lstStyle/>
          <a:p>
            <a:pPr marL="0" indent="0">
              <a:buNone/>
              <a:defRPr/>
            </a:pPr>
            <a:r>
              <a:rPr lang="en-US" dirty="0"/>
              <a:t>   </a:t>
            </a:r>
            <a:r>
              <a:rPr lang="en-US" sz="2800" dirty="0"/>
              <a:t>Five  V</a:t>
            </a:r>
            <a:r>
              <a:rPr lang="en-US" sz="1800" dirty="0"/>
              <a:t>s</a:t>
            </a:r>
            <a:r>
              <a:rPr lang="en-US" sz="2800" dirty="0"/>
              <a:t> - </a:t>
            </a:r>
          </a:p>
          <a:p>
            <a:pPr lvl="1">
              <a:buFont typeface="Arial" pitchFamily="34" charset="0"/>
              <a:buChar char="–"/>
              <a:defRPr/>
            </a:pPr>
            <a:r>
              <a:rPr lang="en-US" sz="2400" dirty="0">
                <a:solidFill>
                  <a:srgbClr val="0070C0"/>
                </a:solidFill>
              </a:rPr>
              <a:t>Volume  – Exponential Increase in Size &amp; Count</a:t>
            </a:r>
          </a:p>
          <a:p>
            <a:pPr lvl="1">
              <a:buFont typeface="Arial" pitchFamily="34" charset="0"/>
              <a:buChar char="–"/>
              <a:defRPr/>
            </a:pPr>
            <a:r>
              <a:rPr lang="en-US" sz="2400" dirty="0">
                <a:solidFill>
                  <a:srgbClr val="0070C0"/>
                </a:solidFill>
              </a:rPr>
              <a:t>Velocity </a:t>
            </a:r>
            <a:r>
              <a:rPr lang="en-US" sz="1600" dirty="0">
                <a:solidFill>
                  <a:srgbClr val="0070C0"/>
                </a:solidFill>
              </a:rPr>
              <a:t> </a:t>
            </a:r>
            <a:r>
              <a:rPr lang="en-US" sz="2400" dirty="0">
                <a:solidFill>
                  <a:srgbClr val="0070C0"/>
                </a:solidFill>
              </a:rPr>
              <a:t>– Speed at which Data is Created, </a:t>
            </a:r>
          </a:p>
          <a:p>
            <a:pPr marL="457200" lvl="1" indent="0">
              <a:buNone/>
              <a:defRPr/>
            </a:pPr>
            <a:r>
              <a:rPr lang="en-US" sz="2400" dirty="0">
                <a:solidFill>
                  <a:srgbClr val="0070C0"/>
                </a:solidFill>
              </a:rPr>
              <a:t>                           Processed or Used</a:t>
            </a:r>
          </a:p>
          <a:p>
            <a:pPr lvl="1">
              <a:buFont typeface="Arial" pitchFamily="34" charset="0"/>
              <a:buChar char="–"/>
              <a:defRPr/>
            </a:pPr>
            <a:r>
              <a:rPr lang="en-US" sz="2400" dirty="0">
                <a:solidFill>
                  <a:srgbClr val="0070C0"/>
                </a:solidFill>
              </a:rPr>
              <a:t>Variety </a:t>
            </a:r>
            <a:r>
              <a:rPr lang="en-US" dirty="0">
                <a:solidFill>
                  <a:srgbClr val="0070C0"/>
                </a:solidFill>
              </a:rPr>
              <a:t> </a:t>
            </a:r>
            <a:r>
              <a:rPr lang="en-US" sz="2400" dirty="0">
                <a:solidFill>
                  <a:srgbClr val="0070C0"/>
                </a:solidFill>
              </a:rPr>
              <a:t> – Multi-dimensionality, arrangement, format,… </a:t>
            </a:r>
          </a:p>
          <a:p>
            <a:pPr lvl="1">
              <a:buFont typeface="Arial" pitchFamily="34" charset="0"/>
              <a:buChar char="–"/>
              <a:defRPr/>
            </a:pPr>
            <a:r>
              <a:rPr lang="en-US" sz="2400" dirty="0">
                <a:solidFill>
                  <a:srgbClr val="0070C0"/>
                </a:solidFill>
              </a:rPr>
              <a:t>Veracity </a:t>
            </a:r>
            <a:r>
              <a:rPr lang="en-US" sz="1400" dirty="0">
                <a:solidFill>
                  <a:srgbClr val="0070C0"/>
                </a:solidFill>
              </a:rPr>
              <a:t> </a:t>
            </a:r>
            <a:r>
              <a:rPr lang="en-US" sz="2400" dirty="0">
                <a:solidFill>
                  <a:srgbClr val="0070C0"/>
                </a:solidFill>
              </a:rPr>
              <a:t>– Integrity &amp; Fidelity</a:t>
            </a:r>
          </a:p>
          <a:p>
            <a:pPr lvl="1">
              <a:buFont typeface="Arial" pitchFamily="34" charset="0"/>
              <a:buChar char="–"/>
              <a:defRPr/>
            </a:pPr>
            <a:r>
              <a:rPr lang="en-US" sz="2400" dirty="0">
                <a:solidFill>
                  <a:srgbClr val="0070C0"/>
                </a:solidFill>
              </a:rPr>
              <a:t>Value      – Worth</a:t>
            </a:r>
          </a:p>
          <a:p>
            <a:pPr marL="274320" lvl="1" indent="0">
              <a:buNone/>
              <a:defRPr/>
            </a:pPr>
            <a:r>
              <a:rPr lang="en-US" dirty="0"/>
              <a:t>FAIR Data Principles</a:t>
            </a:r>
          </a:p>
          <a:p>
            <a:pPr lvl="1">
              <a:buFont typeface="Arial" pitchFamily="34" charset="0"/>
              <a:buChar char="–"/>
              <a:defRPr/>
            </a:pPr>
            <a:r>
              <a:rPr lang="en-US" dirty="0">
                <a:solidFill>
                  <a:srgbClr val="FF0000"/>
                </a:solidFill>
              </a:rPr>
              <a:t>Findability</a:t>
            </a:r>
          </a:p>
          <a:p>
            <a:pPr lvl="1">
              <a:buFont typeface="Arial" pitchFamily="34" charset="0"/>
              <a:buChar char="–"/>
              <a:defRPr/>
            </a:pPr>
            <a:r>
              <a:rPr lang="en-US" dirty="0">
                <a:solidFill>
                  <a:srgbClr val="FF0000"/>
                </a:solidFill>
              </a:rPr>
              <a:t>Availability</a:t>
            </a:r>
          </a:p>
          <a:p>
            <a:pPr lvl="1">
              <a:buFont typeface="Arial" pitchFamily="34" charset="0"/>
              <a:buChar char="–"/>
              <a:defRPr/>
            </a:pPr>
            <a:r>
              <a:rPr lang="en-US" dirty="0">
                <a:solidFill>
                  <a:srgbClr val="FF0000"/>
                </a:solidFill>
              </a:rPr>
              <a:t>Interoperability</a:t>
            </a:r>
          </a:p>
          <a:p>
            <a:pPr lvl="1">
              <a:buFont typeface="Arial" pitchFamily="34" charset="0"/>
              <a:buChar char="–"/>
              <a:defRPr/>
            </a:pPr>
            <a:r>
              <a:rPr lang="en-US" dirty="0">
                <a:solidFill>
                  <a:srgbClr val="FF0000"/>
                </a:solidFill>
              </a:rPr>
              <a:t>Reusability</a:t>
            </a:r>
          </a:p>
          <a:p>
            <a:pPr>
              <a:buFont typeface="Arial" pitchFamily="34" charset="0"/>
              <a:buChar char="•"/>
              <a:defRPr/>
            </a:pPr>
            <a:endParaRPr lang="en-US" dirty="0"/>
          </a:p>
          <a:p>
            <a:pPr lvl="1">
              <a:buFont typeface="Arial" pitchFamily="34" charset="0"/>
              <a:buChar char="–"/>
              <a:defRPr/>
            </a:pPr>
            <a:endParaRPr lang="en-US" dirty="0"/>
          </a:p>
          <a:p>
            <a:pPr>
              <a:buFont typeface="Arial" pitchFamily="34" charset="0"/>
              <a:buChar char="•"/>
              <a:defRPr/>
            </a:pPr>
            <a:endParaRPr lang="en-US" dirty="0"/>
          </a:p>
        </p:txBody>
      </p:sp>
      <p:pic>
        <p:nvPicPr>
          <p:cNvPr id="44036" name="Picture 1">
            <a:extLst>
              <a:ext uri="{FF2B5EF4-FFF2-40B4-BE49-F238E27FC236}">
                <a16:creationId xmlns:a16="http://schemas.microsoft.com/office/drawing/2014/main" id="{AD3C7B78-736B-4F2D-9D28-38061CDB6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675" y="2998789"/>
            <a:ext cx="4217988"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1B000538-37EB-422F-AEBD-DD2724B1FEA9}"/>
              </a:ext>
            </a:extLst>
          </p:cNvPr>
          <p:cNvSpPr>
            <a:spLocks noGrp="1" noChangeArrowheads="1"/>
          </p:cNvSpPr>
          <p:nvPr>
            <p:ph type="title"/>
          </p:nvPr>
        </p:nvSpPr>
        <p:spPr>
          <a:xfrm>
            <a:off x="2109788" y="152400"/>
            <a:ext cx="7772400" cy="725488"/>
          </a:xfrm>
        </p:spPr>
        <p:txBody>
          <a:bodyPr>
            <a:normAutofit/>
          </a:bodyPr>
          <a:lstStyle/>
          <a:p>
            <a:r>
              <a:rPr lang="en-US" altLang="en-US"/>
              <a:t>Big Data Central to Our Future</a:t>
            </a:r>
          </a:p>
        </p:txBody>
      </p:sp>
      <p:pic>
        <p:nvPicPr>
          <p:cNvPr id="65539" name="Content Placeholder 4">
            <a:extLst>
              <a:ext uri="{FF2B5EF4-FFF2-40B4-BE49-F238E27FC236}">
                <a16:creationId xmlns:a16="http://schemas.microsoft.com/office/drawing/2014/main" id="{949AE681-3A78-4F5B-A3EF-34E60F8AA8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5950" y="1181100"/>
            <a:ext cx="8648700" cy="5067300"/>
          </a:xfrm>
        </p:spPr>
      </p:pic>
      <p:sp>
        <p:nvSpPr>
          <p:cNvPr id="65540" name="Slide Number Placeholder 3">
            <a:extLst>
              <a:ext uri="{FF2B5EF4-FFF2-40B4-BE49-F238E27FC236}">
                <a16:creationId xmlns:a16="http://schemas.microsoft.com/office/drawing/2014/main" id="{AE97122B-66FB-4A52-835E-1479EB7E9DE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7F66AC-72E8-42E5-8F74-F0909AABF00F}" type="slidenum">
              <a:rPr lang="en-US" altLang="en-US" sz="1400"/>
              <a:pPr/>
              <a:t>6</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DE13-D0A4-49E6-9E4E-8EFE4C8FF7EE}"/>
              </a:ext>
            </a:extLst>
          </p:cNvPr>
          <p:cNvSpPr>
            <a:spLocks noGrp="1"/>
          </p:cNvSpPr>
          <p:nvPr>
            <p:ph type="title"/>
          </p:nvPr>
        </p:nvSpPr>
        <p:spPr>
          <a:xfrm>
            <a:off x="1981200" y="190500"/>
            <a:ext cx="8229600" cy="1143000"/>
          </a:xfrm>
        </p:spPr>
        <p:txBody>
          <a:bodyPr>
            <a:normAutofit/>
          </a:bodyPr>
          <a:lstStyle/>
          <a:p>
            <a:pPr>
              <a:defRPr/>
            </a:pPr>
            <a:r>
              <a:rPr lang="en-US" dirty="0"/>
              <a:t>Cloud Environments</a:t>
            </a:r>
          </a:p>
        </p:txBody>
      </p:sp>
      <p:graphicFrame>
        <p:nvGraphicFramePr>
          <p:cNvPr id="4" name="Content Placeholder 3">
            <a:extLst>
              <a:ext uri="{FF2B5EF4-FFF2-40B4-BE49-F238E27FC236}">
                <a16:creationId xmlns:a16="http://schemas.microsoft.com/office/drawing/2014/main" id="{88802FFE-2F90-4131-A46F-BD775C43148F}"/>
              </a:ext>
            </a:extLst>
          </p:cNvPr>
          <p:cNvGraphicFramePr>
            <a:graphicFrameLocks noGrp="1"/>
          </p:cNvGraphicFramePr>
          <p:nvPr>
            <p:ph idx="1"/>
          </p:nvPr>
        </p:nvGraphicFramePr>
        <p:xfrm>
          <a:off x="3081891" y="1481148"/>
          <a:ext cx="6136204" cy="4170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388" name="Picture 20">
            <a:extLst>
              <a:ext uri="{FF2B5EF4-FFF2-40B4-BE49-F238E27FC236}">
                <a16:creationId xmlns:a16="http://schemas.microsoft.com/office/drawing/2014/main" id="{F80D9480-05F7-4220-AB28-120B6E49994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62500" y="2520950"/>
            <a:ext cx="2719388"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hape 72">
            <a:extLst>
              <a:ext uri="{FF2B5EF4-FFF2-40B4-BE49-F238E27FC236}">
                <a16:creationId xmlns:a16="http://schemas.microsoft.com/office/drawing/2014/main" id="{3C663829-7AB0-49A1-B8A6-605C3D9AB2E2}"/>
              </a:ext>
            </a:extLst>
          </p:cNvPr>
          <p:cNvSpPr>
            <a:spLocks noGrp="1" noChangeArrowheads="1"/>
          </p:cNvSpPr>
          <p:nvPr>
            <p:ph type="title"/>
          </p:nvPr>
        </p:nvSpPr>
        <p:spPr>
          <a:xfrm>
            <a:off x="1835150" y="593725"/>
            <a:ext cx="8521700" cy="763588"/>
          </a:xfrm>
        </p:spPr>
        <p:txBody>
          <a:bodyPr>
            <a:normAutofit fontScale="90000"/>
          </a:bodyPr>
          <a:lstStyle/>
          <a:p>
            <a:pPr>
              <a:spcBef>
                <a:spcPct val="0"/>
              </a:spcBef>
            </a:pPr>
            <a:r>
              <a:rPr lang="en-US" altLang="en-US"/>
              <a:t>Types of Services</a:t>
            </a:r>
          </a:p>
        </p:txBody>
      </p:sp>
      <p:sp>
        <p:nvSpPr>
          <p:cNvPr id="73" name="Shape 73">
            <a:extLst>
              <a:ext uri="{FF2B5EF4-FFF2-40B4-BE49-F238E27FC236}">
                <a16:creationId xmlns:a16="http://schemas.microsoft.com/office/drawing/2014/main" id="{23500249-56AC-4924-A518-DEE6C68B6002}"/>
              </a:ext>
            </a:extLst>
          </p:cNvPr>
          <p:cNvSpPr txBox="1">
            <a:spLocks noGrp="1"/>
          </p:cNvSpPr>
          <p:nvPr>
            <p:ph type="body" idx="1"/>
          </p:nvPr>
        </p:nvSpPr>
        <p:spPr>
          <a:xfrm>
            <a:off x="1835151" y="1536700"/>
            <a:ext cx="5440363" cy="4554538"/>
          </a:xfrm>
        </p:spPr>
        <p:txBody>
          <a:bodyPr>
            <a:noAutofit/>
          </a:bodyPr>
          <a:lstStyle/>
          <a:p>
            <a:pPr marL="457200" indent="-393700">
              <a:buSzPct val="100000"/>
              <a:buFontTx/>
              <a:buChar char="❖"/>
              <a:defRPr/>
            </a:pPr>
            <a:r>
              <a:rPr lang="en" sz="2600" dirty="0"/>
              <a:t>Software as a Service (SaaS)</a:t>
            </a:r>
          </a:p>
          <a:p>
            <a:pPr marL="457200" indent="-393700">
              <a:buSzPct val="100000"/>
              <a:buFontTx/>
              <a:buChar char="❖"/>
              <a:defRPr/>
            </a:pPr>
            <a:r>
              <a:rPr lang="en" sz="2600" dirty="0"/>
              <a:t>Platform as a Service (PaaS)</a:t>
            </a:r>
          </a:p>
          <a:p>
            <a:pPr marL="457200" indent="-393700">
              <a:buSzPct val="100000"/>
              <a:buFontTx/>
              <a:buChar char="❖"/>
              <a:defRPr/>
            </a:pPr>
            <a:r>
              <a:rPr lang="en" sz="2600" dirty="0"/>
              <a:t>Infrastructure as a Service (IaaS)</a:t>
            </a:r>
          </a:p>
          <a:p>
            <a:pPr marL="457200" indent="-393700">
              <a:buSzPct val="100000"/>
              <a:buFontTx/>
              <a:buChar char="❖"/>
              <a:defRPr/>
            </a:pPr>
            <a:r>
              <a:rPr lang="en" sz="2600" dirty="0"/>
              <a:t>S</a:t>
            </a:r>
            <a:r>
              <a:rPr lang="en-US" sz="2600" dirty="0"/>
              <a:t>t</a:t>
            </a:r>
            <a:r>
              <a:rPr lang="en" sz="2600" dirty="0"/>
              <a:t>orage as a Service</a:t>
            </a:r>
          </a:p>
          <a:p>
            <a:pPr marL="63500" indent="0">
              <a:buSzPct val="100000"/>
              <a:buNone/>
              <a:defRPr/>
            </a:pPr>
            <a:endParaRPr lang="en" sz="2600" dirty="0"/>
          </a:p>
          <a:p>
            <a:pPr marL="63500" indent="0">
              <a:buSzPct val="100000"/>
              <a:buNone/>
              <a:defRPr/>
            </a:pPr>
            <a:r>
              <a:rPr lang="en-US" dirty="0"/>
              <a:t>Cloud Computing</a:t>
            </a:r>
            <a:r>
              <a:rPr lang="en-US" sz="2400" dirty="0">
                <a:solidFill>
                  <a:srgbClr val="FFFFFF"/>
                </a:solidFill>
              </a:rPr>
              <a:t>  	</a:t>
            </a:r>
            <a:r>
              <a:rPr lang="en-US" dirty="0"/>
              <a:t>= </a:t>
            </a:r>
          </a:p>
          <a:p>
            <a:pPr marL="63500" indent="0">
              <a:buSzPct val="100000"/>
              <a:buNone/>
              <a:defRPr/>
            </a:pPr>
            <a:r>
              <a:rPr lang="en-US" dirty="0"/>
              <a:t>      Software as a Service</a:t>
            </a:r>
          </a:p>
          <a:p>
            <a:pPr marL="63500" indent="0">
              <a:buSzPct val="100000"/>
              <a:buNone/>
              <a:defRPr/>
            </a:pPr>
            <a:r>
              <a:rPr lang="en-US" dirty="0"/>
              <a:t>   + Platform as a Service</a:t>
            </a:r>
          </a:p>
          <a:p>
            <a:pPr marL="63500" indent="0">
              <a:buSzPct val="100000"/>
              <a:buNone/>
              <a:defRPr/>
            </a:pPr>
            <a:r>
              <a:rPr lang="en-US" dirty="0"/>
              <a:t>   + Infrastructure as a Service</a:t>
            </a:r>
          </a:p>
          <a:p>
            <a:pPr marL="63500" indent="0">
              <a:buSzPct val="100000"/>
              <a:buNone/>
              <a:defRPr/>
            </a:pPr>
            <a:r>
              <a:rPr lang="en-US" dirty="0"/>
              <a:t>   + Storage as a Service</a:t>
            </a:r>
            <a:endParaRPr lang="en" sz="2600" dirty="0"/>
          </a:p>
        </p:txBody>
      </p:sp>
      <p:pic>
        <p:nvPicPr>
          <p:cNvPr id="19460" name="Shape 74">
            <a:extLst>
              <a:ext uri="{FF2B5EF4-FFF2-40B4-BE49-F238E27FC236}">
                <a16:creationId xmlns:a16="http://schemas.microsoft.com/office/drawing/2014/main" id="{A99EE9AC-9FC7-40DF-B008-321FFE6CCAE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539" y="28575"/>
            <a:ext cx="1679575"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Shape 75">
            <a:extLst>
              <a:ext uri="{FF2B5EF4-FFF2-40B4-BE49-F238E27FC236}">
                <a16:creationId xmlns:a16="http://schemas.microsoft.com/office/drawing/2014/main" id="{DE2B6D63-DB15-402E-88AD-64B4679B7D6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889" y="1319214"/>
            <a:ext cx="19081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Shape 76">
            <a:extLst>
              <a:ext uri="{FF2B5EF4-FFF2-40B4-BE49-F238E27FC236}">
                <a16:creationId xmlns:a16="http://schemas.microsoft.com/office/drawing/2014/main" id="{66457064-75A0-4AFD-8161-474A9330B1A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713288"/>
            <a:ext cx="29718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a:extLst>
              <a:ext uri="{FF2B5EF4-FFF2-40B4-BE49-F238E27FC236}">
                <a16:creationId xmlns:a16="http://schemas.microsoft.com/office/drawing/2014/main" id="{FF4BD388-379B-43CC-9D92-716462764D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1" y="3317876"/>
            <a:ext cx="3463925" cy="138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B99709-9129-44D6-8F95-0FC4C09E1A1E}"/>
              </a:ext>
            </a:extLst>
          </p:cNvPr>
          <p:cNvPicPr>
            <a:picLocks noChangeAspect="1"/>
          </p:cNvPicPr>
          <p:nvPr/>
        </p:nvPicPr>
        <p:blipFill>
          <a:blip r:embed="rId2"/>
          <a:stretch>
            <a:fillRect/>
          </a:stretch>
        </p:blipFill>
        <p:spPr>
          <a:xfrm>
            <a:off x="9245196" y="4358489"/>
            <a:ext cx="2679023" cy="2313702"/>
          </a:xfrm>
          <a:prstGeom prst="rect">
            <a:avLst/>
          </a:prstGeom>
        </p:spPr>
      </p:pic>
      <p:sp>
        <p:nvSpPr>
          <p:cNvPr id="2" name="Title 1"/>
          <p:cNvSpPr>
            <a:spLocks noGrp="1"/>
          </p:cNvSpPr>
          <p:nvPr>
            <p:ph type="title"/>
          </p:nvPr>
        </p:nvSpPr>
        <p:spPr>
          <a:xfrm>
            <a:off x="838200" y="0"/>
            <a:ext cx="10515600" cy="1325563"/>
          </a:xfrm>
        </p:spPr>
        <p:txBody>
          <a:bodyPr>
            <a:normAutofit/>
          </a:bodyPr>
          <a:lstStyle/>
          <a:p>
            <a:r>
              <a:rPr lang="en-US" dirty="0"/>
              <a:t>Convergence of Algorithms</a:t>
            </a:r>
          </a:p>
        </p:txBody>
      </p:sp>
      <p:sp>
        <p:nvSpPr>
          <p:cNvPr id="3" name="Content Placeholder 2"/>
          <p:cNvSpPr>
            <a:spLocks noGrp="1"/>
          </p:cNvSpPr>
          <p:nvPr>
            <p:ph idx="1"/>
          </p:nvPr>
        </p:nvSpPr>
        <p:spPr>
          <a:xfrm>
            <a:off x="609600" y="1045333"/>
            <a:ext cx="10972800" cy="4525963"/>
          </a:xfrm>
        </p:spPr>
        <p:txBody>
          <a:bodyPr numCol="2">
            <a:normAutofit fontScale="25000" lnSpcReduction="20000"/>
          </a:bodyPr>
          <a:lstStyle/>
          <a:p>
            <a:r>
              <a:rPr lang="en-US" sz="9600" dirty="0">
                <a:solidFill>
                  <a:srgbClr val="0070C0"/>
                </a:solidFill>
              </a:rPr>
              <a:t>Big Data</a:t>
            </a:r>
          </a:p>
          <a:p>
            <a:pPr lvl="1"/>
            <a:r>
              <a:rPr lang="en-US" sz="9600" dirty="0"/>
              <a:t>Social Media &amp; Social Networking</a:t>
            </a:r>
          </a:p>
          <a:p>
            <a:pPr lvl="1"/>
            <a:r>
              <a:rPr lang="en-US" sz="9600" dirty="0"/>
              <a:t>Commerce; Medicine; …</a:t>
            </a:r>
          </a:p>
          <a:p>
            <a:pPr lvl="1"/>
            <a:r>
              <a:rPr lang="en-US" sz="9600" dirty="0"/>
              <a:t>Internet of Things; Satellite;</a:t>
            </a:r>
          </a:p>
          <a:p>
            <a:pPr lvl="1"/>
            <a:r>
              <a:rPr lang="en-US" sz="9600" dirty="0"/>
              <a:t>Drones</a:t>
            </a:r>
          </a:p>
          <a:p>
            <a:r>
              <a:rPr lang="en-US" sz="9600" dirty="0">
                <a:solidFill>
                  <a:srgbClr val="0070C0"/>
                </a:solidFill>
              </a:rPr>
              <a:t>Service Orientation</a:t>
            </a:r>
          </a:p>
          <a:p>
            <a:pPr lvl="1"/>
            <a:r>
              <a:rPr lang="en-US" sz="9600" dirty="0"/>
              <a:t>Web, Workflows and Pipelines</a:t>
            </a:r>
          </a:p>
          <a:p>
            <a:pPr lvl="1"/>
            <a:r>
              <a:rPr lang="en-US" sz="9600" dirty="0"/>
              <a:t>Containers</a:t>
            </a:r>
          </a:p>
          <a:p>
            <a:r>
              <a:rPr lang="en-US" sz="9600" dirty="0">
                <a:solidFill>
                  <a:srgbClr val="0070C0"/>
                </a:solidFill>
              </a:rPr>
              <a:t>Improved Accessibility &amp; Availability</a:t>
            </a:r>
          </a:p>
          <a:p>
            <a:pPr lvl="1"/>
            <a:r>
              <a:rPr lang="en-US" sz="9600" dirty="0"/>
              <a:t>Open Source</a:t>
            </a:r>
          </a:p>
          <a:p>
            <a:pPr lvl="1"/>
            <a:r>
              <a:rPr lang="en-US" sz="9600" dirty="0"/>
              <a:t>Open Data</a:t>
            </a:r>
          </a:p>
          <a:p>
            <a:pPr lvl="1"/>
            <a:endParaRPr lang="en-US" sz="9600" dirty="0"/>
          </a:p>
          <a:p>
            <a:pPr marL="457200" lvl="1" indent="0">
              <a:buNone/>
            </a:pPr>
            <a:endParaRPr lang="en-US" sz="9600" dirty="0"/>
          </a:p>
          <a:p>
            <a:pPr marL="457200" lvl="1" indent="0">
              <a:buNone/>
            </a:pPr>
            <a:endParaRPr lang="en-US" sz="9600" dirty="0"/>
          </a:p>
          <a:p>
            <a:pPr marL="457200" lvl="1" indent="0">
              <a:buNone/>
            </a:pPr>
            <a:endParaRPr lang="en-US" sz="9600" dirty="0"/>
          </a:p>
          <a:p>
            <a:pPr marL="457200" lvl="1" indent="0">
              <a:buNone/>
            </a:pPr>
            <a:endParaRPr lang="en-US" sz="9600" dirty="0"/>
          </a:p>
          <a:p>
            <a:pPr marL="457200" lvl="1" indent="0">
              <a:buNone/>
            </a:pPr>
            <a:endParaRPr lang="en-US" sz="9600" dirty="0"/>
          </a:p>
          <a:p>
            <a:r>
              <a:rPr lang="en-US" sz="9600" dirty="0">
                <a:solidFill>
                  <a:srgbClr val="0070C0"/>
                </a:solidFill>
              </a:rPr>
              <a:t>Novel Programming Paradigm</a:t>
            </a:r>
          </a:p>
          <a:p>
            <a:pPr lvl="1"/>
            <a:r>
              <a:rPr lang="en-US" sz="9600" dirty="0"/>
              <a:t>NoSQL; </a:t>
            </a:r>
          </a:p>
          <a:p>
            <a:pPr lvl="1"/>
            <a:r>
              <a:rPr lang="en-US" sz="9600" dirty="0"/>
              <a:t>Map Reduce/Spark; Storm</a:t>
            </a:r>
          </a:p>
          <a:p>
            <a:pPr lvl="1"/>
            <a:r>
              <a:rPr lang="en-US" sz="9600" dirty="0"/>
              <a:t>Socio-metric Network Analysis</a:t>
            </a:r>
          </a:p>
          <a:p>
            <a:pPr lvl="1"/>
            <a:r>
              <a:rPr lang="en-US" sz="9600" dirty="0"/>
              <a:t>Deep Learning</a:t>
            </a:r>
          </a:p>
          <a:p>
            <a:pPr lvl="1"/>
            <a:r>
              <a:rPr lang="en-US" sz="9600" dirty="0"/>
              <a:t>Block Chain</a:t>
            </a:r>
          </a:p>
          <a:p>
            <a:r>
              <a:rPr lang="en-US" sz="9600" dirty="0">
                <a:solidFill>
                  <a:srgbClr val="0070C0"/>
                </a:solidFill>
              </a:rPr>
              <a:t>New Applications</a:t>
            </a:r>
          </a:p>
          <a:p>
            <a:pPr lvl="1"/>
            <a:r>
              <a:rPr lang="en-US" sz="9600" dirty="0"/>
              <a:t>Social Media</a:t>
            </a:r>
          </a:p>
          <a:p>
            <a:pPr lvl="1"/>
            <a:r>
              <a:rPr lang="en-US" sz="9600" dirty="0"/>
              <a:t>Smart Phones</a:t>
            </a:r>
          </a:p>
          <a:p>
            <a:pPr lvl="1"/>
            <a:r>
              <a:rPr lang="en-US" sz="9600" dirty="0"/>
              <a:t>Smart Cities</a:t>
            </a:r>
          </a:p>
          <a:p>
            <a:pPr lvl="1"/>
            <a:r>
              <a:rPr lang="en-US" sz="9600" dirty="0"/>
              <a:t>Smart Cars</a:t>
            </a:r>
          </a:p>
          <a:p>
            <a:pPr lvl="1"/>
            <a:r>
              <a:rPr lang="en-US" sz="9600" dirty="0"/>
              <a:t>Smart Medicines</a:t>
            </a:r>
          </a:p>
          <a:p>
            <a:pPr lvl="1"/>
            <a:r>
              <a:rPr lang="en-US" sz="9600" dirty="0"/>
              <a:t>Smart Science</a:t>
            </a:r>
          </a:p>
          <a:p>
            <a:pPr lvl="1"/>
            <a:r>
              <a:rPr lang="en-US" sz="9600" dirty="0"/>
              <a:t>Drones</a:t>
            </a:r>
          </a:p>
          <a:p>
            <a:pPr marL="457200" lvl="1" indent="0">
              <a:buNone/>
            </a:pPr>
            <a:endParaRPr lang="en-US" sz="11200" dirty="0"/>
          </a:p>
          <a:p>
            <a:pPr marL="457200" lvl="1" indent="0">
              <a:buNone/>
            </a:pPr>
            <a:endParaRPr lang="en-US" sz="11200" dirty="0"/>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6E32314A-B891-40B5-9DAC-1DE7A5A3522F}"/>
              </a:ext>
            </a:extLst>
          </p:cNvPr>
          <p:cNvPicPr>
            <a:picLocks noChangeAspect="1"/>
          </p:cNvPicPr>
          <p:nvPr/>
        </p:nvPicPr>
        <p:blipFill>
          <a:blip r:embed="rId3"/>
          <a:stretch>
            <a:fillRect/>
          </a:stretch>
        </p:blipFill>
        <p:spPr>
          <a:xfrm>
            <a:off x="3171394" y="4009413"/>
            <a:ext cx="3165238" cy="2106322"/>
          </a:xfrm>
          <a:prstGeom prst="rect">
            <a:avLst/>
          </a:prstGeom>
        </p:spPr>
      </p:pic>
    </p:spTree>
    <p:extLst>
      <p:ext uri="{BB962C8B-B14F-4D97-AF65-F5344CB8AC3E}">
        <p14:creationId xmlns:p14="http://schemas.microsoft.com/office/powerpoint/2010/main" val="344858545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TotalTime>
  <Words>2140</Words>
  <Application>Microsoft Office PowerPoint</Application>
  <PresentationFormat>Widescreen</PresentationFormat>
  <Paragraphs>380</Paragraphs>
  <Slides>33</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5" baseType="lpstr">
      <vt:lpstr>ＭＳ Ｐゴシック</vt:lpstr>
      <vt:lpstr>新細明體</vt:lpstr>
      <vt:lpstr>宋体</vt:lpstr>
      <vt:lpstr>Arial</vt:lpstr>
      <vt:lpstr>Calibri</vt:lpstr>
      <vt:lpstr>Calibri Light</vt:lpstr>
      <vt:lpstr>Garamond</vt:lpstr>
      <vt:lpstr>Times</vt:lpstr>
      <vt:lpstr>Times New Roman</vt:lpstr>
      <vt:lpstr>ヒラギノ角ゴ Pro W3</vt:lpstr>
      <vt:lpstr>1_Office Theme</vt:lpstr>
      <vt:lpstr>Document</vt:lpstr>
      <vt:lpstr>Introduction to Framework</vt:lpstr>
      <vt:lpstr>PowerPoint Presentation</vt:lpstr>
      <vt:lpstr>Big Data EveryWhere! </vt:lpstr>
      <vt:lpstr>The Social Layer in an Instrumented Interconnected World</vt:lpstr>
      <vt:lpstr>Characteristics of Big Data</vt:lpstr>
      <vt:lpstr>Big Data Central to Our Future</vt:lpstr>
      <vt:lpstr>Cloud Environments</vt:lpstr>
      <vt:lpstr>Types of Services</vt:lpstr>
      <vt:lpstr>Convergence of Algorithms</vt:lpstr>
      <vt:lpstr>Convergence of Technologies</vt:lpstr>
      <vt:lpstr>New Data + Algorithms + Technologies = Data Driven Science</vt:lpstr>
      <vt:lpstr>Science Discovery</vt:lpstr>
      <vt:lpstr>Fourth Paradigm Framework for Scientific Discovery Life Cycle</vt:lpstr>
      <vt:lpstr>Sociotechnical Nature of Data</vt:lpstr>
      <vt:lpstr> Data  Science</vt:lpstr>
      <vt:lpstr>Challenges to Data-driven Scientific Discovery </vt:lpstr>
      <vt:lpstr>Solution: The DFC Approach</vt:lpstr>
      <vt:lpstr>PowerPoint Presentation</vt:lpstr>
      <vt:lpstr>Datanet Federation Consortium</vt:lpstr>
      <vt:lpstr>Aim of the Workshop</vt:lpstr>
      <vt:lpstr>Workshop: Virtualize</vt:lpstr>
      <vt:lpstr>Workshop: Federate</vt:lpstr>
      <vt:lpstr>Workshop: Automate</vt:lpstr>
      <vt:lpstr>Deep Learning</vt:lpstr>
      <vt:lpstr>What is Deep Learning?</vt:lpstr>
      <vt:lpstr>Deep Learning vs ANN</vt:lpstr>
      <vt:lpstr>Feature Selection </vt:lpstr>
      <vt:lpstr>Concept of Convolution</vt:lpstr>
      <vt:lpstr>Concept of Rectification</vt:lpstr>
      <vt:lpstr>Concept of Pooling</vt:lpstr>
      <vt:lpstr>Deep Learning Network</vt:lpstr>
      <vt:lpstr>Examples of DL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Framework</dc:title>
  <dc:creator>Rajasekar, Arcot K</dc:creator>
  <cp:lastModifiedBy>Rajasekar, Arcot K</cp:lastModifiedBy>
  <cp:revision>28</cp:revision>
  <dcterms:created xsi:type="dcterms:W3CDTF">2018-05-29T20:02:02Z</dcterms:created>
  <dcterms:modified xsi:type="dcterms:W3CDTF">2019-07-14T20:34:55Z</dcterms:modified>
</cp:coreProperties>
</file>